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2"/>
  </p:notesMasterIdLst>
  <p:sldIdLst>
    <p:sldId id="310" r:id="rId2"/>
    <p:sldId id="319" r:id="rId3"/>
    <p:sldId id="847" r:id="rId4"/>
    <p:sldId id="270" r:id="rId5"/>
    <p:sldId id="293" r:id="rId6"/>
    <p:sldId id="290" r:id="rId7"/>
    <p:sldId id="277" r:id="rId8"/>
    <p:sldId id="291" r:id="rId9"/>
    <p:sldId id="846" r:id="rId10"/>
    <p:sldId id="793" r:id="rId11"/>
    <p:sldId id="808" r:id="rId12"/>
    <p:sldId id="296" r:id="rId13"/>
    <p:sldId id="809" r:id="rId14"/>
    <p:sldId id="810" r:id="rId15"/>
    <p:sldId id="812" r:id="rId16"/>
    <p:sldId id="813" r:id="rId17"/>
    <p:sldId id="811" r:id="rId18"/>
    <p:sldId id="822" r:id="rId19"/>
    <p:sldId id="823" r:id="rId20"/>
    <p:sldId id="838" r:id="rId21"/>
    <p:sldId id="839" r:id="rId22"/>
    <p:sldId id="835" r:id="rId23"/>
    <p:sldId id="836" r:id="rId24"/>
    <p:sldId id="832" r:id="rId25"/>
    <p:sldId id="837" r:id="rId26"/>
    <p:sldId id="834" r:id="rId27"/>
    <p:sldId id="815" r:id="rId28"/>
    <p:sldId id="816" r:id="rId29"/>
    <p:sldId id="284" r:id="rId30"/>
    <p:sldId id="827" r:id="rId31"/>
    <p:sldId id="314" r:id="rId32"/>
    <p:sldId id="848" r:id="rId33"/>
    <p:sldId id="856" r:id="rId34"/>
    <p:sldId id="852" r:id="rId35"/>
    <p:sldId id="324" r:id="rId36"/>
    <p:sldId id="817" r:id="rId37"/>
    <p:sldId id="818" r:id="rId38"/>
    <p:sldId id="806" r:id="rId39"/>
    <p:sldId id="842" r:id="rId40"/>
    <p:sldId id="840" r:id="rId41"/>
  </p:sldIdLst>
  <p:sldSz cx="12192000" cy="6858000"/>
  <p:notesSz cx="6858000" cy="9144000"/>
  <p:embeddedFontLst>
    <p:embeddedFont>
      <p:font typeface="Arial Black" panose="020B0A04020102020204" pitchFamily="34" charset="0"/>
      <p:bold r:id="rId43"/>
    </p:embeddedFont>
    <p:embeddedFont>
      <p:font typeface="Arial Narrow" panose="020B0606020202030204" pitchFamily="3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Franklin Gothic Book" panose="020B0503020102020204" pitchFamily="34" charset="0"/>
      <p:regular r:id="rId52"/>
      <p:italic r:id="rId53"/>
    </p:embeddedFont>
    <p:embeddedFont>
      <p:font typeface="Franklin Gothic Demi" panose="020B0703020102020204" pitchFamily="34" charset="0"/>
      <p:regular r:id="rId54"/>
      <p:bold r:id="rId55"/>
      <p:italic r:id="rId56"/>
      <p:boldItalic r:id="rId57"/>
    </p:embeddedFont>
    <p:embeddedFont>
      <p:font typeface="Franklin Gothic Medium" panose="020B0603020102020204" pitchFamily="34" charset="0"/>
      <p:regular r:id="rId58"/>
      <p:italic r:id="rId59"/>
    </p:embeddedFont>
    <p:embeddedFont>
      <p:font typeface="Franklin Gothic Medium Cond" panose="020B0606030402020204" pitchFamily="34" charset="0"/>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922D843-2B21-E544-B451-FF8C637C9D86}">
          <p14:sldIdLst>
            <p14:sldId id="310"/>
            <p14:sldId id="319"/>
            <p14:sldId id="847"/>
            <p14:sldId id="270"/>
            <p14:sldId id="293"/>
            <p14:sldId id="290"/>
            <p14:sldId id="277"/>
            <p14:sldId id="291"/>
            <p14:sldId id="846"/>
            <p14:sldId id="793"/>
            <p14:sldId id="808"/>
            <p14:sldId id="296"/>
            <p14:sldId id="809"/>
            <p14:sldId id="810"/>
            <p14:sldId id="812"/>
            <p14:sldId id="813"/>
            <p14:sldId id="811"/>
            <p14:sldId id="822"/>
            <p14:sldId id="823"/>
            <p14:sldId id="838"/>
            <p14:sldId id="839"/>
            <p14:sldId id="835"/>
            <p14:sldId id="836"/>
            <p14:sldId id="832"/>
            <p14:sldId id="837"/>
            <p14:sldId id="834"/>
            <p14:sldId id="815"/>
            <p14:sldId id="816"/>
            <p14:sldId id="284"/>
            <p14:sldId id="827"/>
            <p14:sldId id="314"/>
            <p14:sldId id="848"/>
            <p14:sldId id="856"/>
            <p14:sldId id="852"/>
            <p14:sldId id="324"/>
            <p14:sldId id="817"/>
            <p14:sldId id="818"/>
            <p14:sldId id="806"/>
            <p14:sldId id="842"/>
            <p14:sldId id="8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4900"/>
    <a:srgbClr val="4C2207"/>
    <a:srgbClr val="430000"/>
    <a:srgbClr val="FFE862"/>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1769"/>
  </p:normalViewPr>
  <p:slideViewPr>
    <p:cSldViewPr snapToGrid="0" snapToObjects="1">
      <p:cViewPr varScale="1">
        <p:scale>
          <a:sx n="60" d="100"/>
          <a:sy n="60" d="100"/>
        </p:scale>
        <p:origin x="132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2" d="100"/>
        <a:sy n="42" d="100"/>
      </p:scale>
      <p:origin x="0" y="0"/>
    </p:cViewPr>
  </p:sorterViewPr>
  <p:notesViewPr>
    <p:cSldViewPr snapToGrid="0" snapToObjects="1">
      <p:cViewPr varScale="1">
        <p:scale>
          <a:sx n="171" d="100"/>
          <a:sy n="171" d="100"/>
        </p:scale>
        <p:origin x="534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Macro-Enabled_Worksheet.xlsm"/><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537037037037021E-2"/>
          <c:y val="6.2717770034843204E-2"/>
          <c:w val="0.85185185185185208"/>
          <c:h val="0.74216027874564494"/>
        </c:manualLayout>
      </c:layout>
      <c:lineChart>
        <c:grouping val="standard"/>
        <c:varyColors val="0"/>
        <c:ser>
          <c:idx val="0"/>
          <c:order val="0"/>
          <c:tx>
            <c:strRef>
              <c:f>'Slide 9'!$B$1</c:f>
              <c:strCache>
                <c:ptCount val="1"/>
                <c:pt idx="0">
                  <c:v>Income</c:v>
                </c:pt>
              </c:strCache>
            </c:strRef>
          </c:tx>
          <c:spPr>
            <a:ln w="28575" cap="rnd">
              <a:solidFill>
                <a:schemeClr val="accent2"/>
              </a:solidFill>
              <a:round/>
            </a:ln>
            <a:effectLst/>
          </c:spPr>
          <c:marker>
            <c:symbol val="none"/>
          </c:marker>
          <c:cat>
            <c:numRef>
              <c:f>'Slide 9'!$A$2:$A$92</c:f>
              <c:numCache>
                <c:formatCode>General</c:formatCode>
                <c:ptCount val="9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pt idx="61">
                  <c:v>2061</c:v>
                </c:pt>
                <c:pt idx="62">
                  <c:v>2062</c:v>
                </c:pt>
                <c:pt idx="63">
                  <c:v>2063</c:v>
                </c:pt>
                <c:pt idx="64">
                  <c:v>2064</c:v>
                </c:pt>
                <c:pt idx="65">
                  <c:v>2065</c:v>
                </c:pt>
                <c:pt idx="66">
                  <c:v>2066</c:v>
                </c:pt>
                <c:pt idx="67">
                  <c:v>2067</c:v>
                </c:pt>
                <c:pt idx="68">
                  <c:v>2068</c:v>
                </c:pt>
                <c:pt idx="69">
                  <c:v>2069</c:v>
                </c:pt>
                <c:pt idx="70">
                  <c:v>2070</c:v>
                </c:pt>
                <c:pt idx="71">
                  <c:v>2071</c:v>
                </c:pt>
                <c:pt idx="72">
                  <c:v>2072</c:v>
                </c:pt>
                <c:pt idx="73">
                  <c:v>2073</c:v>
                </c:pt>
                <c:pt idx="74">
                  <c:v>2074</c:v>
                </c:pt>
                <c:pt idx="75">
                  <c:v>2075</c:v>
                </c:pt>
                <c:pt idx="76">
                  <c:v>2076</c:v>
                </c:pt>
                <c:pt idx="77">
                  <c:v>2077</c:v>
                </c:pt>
                <c:pt idx="78">
                  <c:v>2078</c:v>
                </c:pt>
                <c:pt idx="79">
                  <c:v>2079</c:v>
                </c:pt>
                <c:pt idx="80">
                  <c:v>2080</c:v>
                </c:pt>
                <c:pt idx="81">
                  <c:v>2081</c:v>
                </c:pt>
                <c:pt idx="82">
                  <c:v>2082</c:v>
                </c:pt>
                <c:pt idx="83">
                  <c:v>2083</c:v>
                </c:pt>
                <c:pt idx="84">
                  <c:v>2084</c:v>
                </c:pt>
                <c:pt idx="85">
                  <c:v>2085</c:v>
                </c:pt>
                <c:pt idx="86">
                  <c:v>2086</c:v>
                </c:pt>
                <c:pt idx="87">
                  <c:v>2087</c:v>
                </c:pt>
                <c:pt idx="88">
                  <c:v>2088</c:v>
                </c:pt>
                <c:pt idx="89">
                  <c:v>2089</c:v>
                </c:pt>
                <c:pt idx="90">
                  <c:v>2090</c:v>
                </c:pt>
              </c:numCache>
            </c:numRef>
          </c:cat>
          <c:val>
            <c:numRef>
              <c:f>'Slide 9'!$B$2:$B$92</c:f>
              <c:numCache>
                <c:formatCode>0.00%</c:formatCode>
                <c:ptCount val="91"/>
                <c:pt idx="0">
                  <c:v>0.12620000000000001</c:v>
                </c:pt>
                <c:pt idx="1">
                  <c:v>0.12720000000000001</c:v>
                </c:pt>
                <c:pt idx="2">
                  <c:v>0.129</c:v>
                </c:pt>
                <c:pt idx="3">
                  <c:v>0.12590000000000001</c:v>
                </c:pt>
                <c:pt idx="4">
                  <c:v>0.12520000000000001</c:v>
                </c:pt>
                <c:pt idx="5">
                  <c:v>0.12790000000000001</c:v>
                </c:pt>
                <c:pt idx="6">
                  <c:v>0.12790000000000001</c:v>
                </c:pt>
                <c:pt idx="7">
                  <c:v>0.12859999999999999</c:v>
                </c:pt>
                <c:pt idx="8">
                  <c:v>0.1273</c:v>
                </c:pt>
                <c:pt idx="9">
                  <c:v>0.13100000000000001</c:v>
                </c:pt>
                <c:pt idx="10">
                  <c:v>0.12509999999999999</c:v>
                </c:pt>
                <c:pt idx="11">
                  <c:v>0.1268</c:v>
                </c:pt>
                <c:pt idx="12">
                  <c:v>0.12889999999999999</c:v>
                </c:pt>
                <c:pt idx="13">
                  <c:v>0.1283</c:v>
                </c:pt>
                <c:pt idx="14">
                  <c:v>0.1293</c:v>
                </c:pt>
                <c:pt idx="15">
                  <c:v>0.1295</c:v>
                </c:pt>
                <c:pt idx="16">
                  <c:v>0.1298</c:v>
                </c:pt>
                <c:pt idx="17">
                  <c:v>0.13009999999999999</c:v>
                </c:pt>
                <c:pt idx="18">
                  <c:v>0.1303</c:v>
                </c:pt>
                <c:pt idx="19">
                  <c:v>0.1305</c:v>
                </c:pt>
                <c:pt idx="20">
                  <c:v>0.13070000000000001</c:v>
                </c:pt>
                <c:pt idx="21">
                  <c:v>0.13109999999999999</c:v>
                </c:pt>
                <c:pt idx="22">
                  <c:v>0.1313</c:v>
                </c:pt>
                <c:pt idx="23">
                  <c:v>0.13150000000000001</c:v>
                </c:pt>
                <c:pt idx="24">
                  <c:v>0.13159999999999999</c:v>
                </c:pt>
                <c:pt idx="25">
                  <c:v>0.1318</c:v>
                </c:pt>
                <c:pt idx="26">
                  <c:v>0.13200000000000001</c:v>
                </c:pt>
                <c:pt idx="27">
                  <c:v>0.1321</c:v>
                </c:pt>
                <c:pt idx="28">
                  <c:v>0.1323</c:v>
                </c:pt>
                <c:pt idx="29">
                  <c:v>0.13239999999999999</c:v>
                </c:pt>
                <c:pt idx="30">
                  <c:v>0.13250000000000001</c:v>
                </c:pt>
                <c:pt idx="31">
                  <c:v>0.1326</c:v>
                </c:pt>
                <c:pt idx="32">
                  <c:v>0.13270000000000001</c:v>
                </c:pt>
                <c:pt idx="33">
                  <c:v>0.13270000000000001</c:v>
                </c:pt>
                <c:pt idx="34">
                  <c:v>0.1328</c:v>
                </c:pt>
                <c:pt idx="35">
                  <c:v>0.1328</c:v>
                </c:pt>
                <c:pt idx="36">
                  <c:v>0.1328</c:v>
                </c:pt>
                <c:pt idx="37">
                  <c:v>0.1328</c:v>
                </c:pt>
                <c:pt idx="38">
                  <c:v>0.1328</c:v>
                </c:pt>
                <c:pt idx="39">
                  <c:v>0.1328</c:v>
                </c:pt>
                <c:pt idx="40">
                  <c:v>0.1328</c:v>
                </c:pt>
                <c:pt idx="41">
                  <c:v>0.1328</c:v>
                </c:pt>
                <c:pt idx="42">
                  <c:v>0.1328</c:v>
                </c:pt>
                <c:pt idx="43">
                  <c:v>0.1328</c:v>
                </c:pt>
                <c:pt idx="44">
                  <c:v>0.1328</c:v>
                </c:pt>
                <c:pt idx="45">
                  <c:v>0.1328</c:v>
                </c:pt>
                <c:pt idx="46">
                  <c:v>0.1328</c:v>
                </c:pt>
                <c:pt idx="47">
                  <c:v>0.1328</c:v>
                </c:pt>
                <c:pt idx="48">
                  <c:v>0.13270000000000001</c:v>
                </c:pt>
                <c:pt idx="49">
                  <c:v>0.13270000000000001</c:v>
                </c:pt>
                <c:pt idx="50">
                  <c:v>0.13270000000000001</c:v>
                </c:pt>
                <c:pt idx="51">
                  <c:v>0.13270000000000001</c:v>
                </c:pt>
                <c:pt idx="52">
                  <c:v>0.13270000000000001</c:v>
                </c:pt>
                <c:pt idx="53">
                  <c:v>0.1328</c:v>
                </c:pt>
                <c:pt idx="54">
                  <c:v>0.1328</c:v>
                </c:pt>
                <c:pt idx="55">
                  <c:v>0.1328</c:v>
                </c:pt>
                <c:pt idx="56">
                  <c:v>0.1328</c:v>
                </c:pt>
                <c:pt idx="57">
                  <c:v>0.1328</c:v>
                </c:pt>
                <c:pt idx="58">
                  <c:v>0.1328</c:v>
                </c:pt>
                <c:pt idx="59">
                  <c:v>0.1328</c:v>
                </c:pt>
                <c:pt idx="60">
                  <c:v>0.1328</c:v>
                </c:pt>
                <c:pt idx="61">
                  <c:v>0.1328</c:v>
                </c:pt>
                <c:pt idx="62">
                  <c:v>0.13289999999999999</c:v>
                </c:pt>
                <c:pt idx="63">
                  <c:v>0.13289999999999999</c:v>
                </c:pt>
                <c:pt idx="64">
                  <c:v>0.13289999999999999</c:v>
                </c:pt>
                <c:pt idx="65">
                  <c:v>0.13289999999999999</c:v>
                </c:pt>
                <c:pt idx="66">
                  <c:v>0.13289999999999999</c:v>
                </c:pt>
                <c:pt idx="67">
                  <c:v>0.13289999999999999</c:v>
                </c:pt>
                <c:pt idx="68">
                  <c:v>0.13289999999999999</c:v>
                </c:pt>
                <c:pt idx="69">
                  <c:v>0.13300000000000001</c:v>
                </c:pt>
                <c:pt idx="70">
                  <c:v>0.13300000000000001</c:v>
                </c:pt>
                <c:pt idx="71">
                  <c:v>0.13300000000000001</c:v>
                </c:pt>
                <c:pt idx="72">
                  <c:v>0.13300000000000001</c:v>
                </c:pt>
                <c:pt idx="73">
                  <c:v>0.13300000000000001</c:v>
                </c:pt>
                <c:pt idx="74">
                  <c:v>0.13300000000000001</c:v>
                </c:pt>
                <c:pt idx="75">
                  <c:v>0.1331</c:v>
                </c:pt>
                <c:pt idx="76">
                  <c:v>0.1331</c:v>
                </c:pt>
                <c:pt idx="77">
                  <c:v>0.1331</c:v>
                </c:pt>
                <c:pt idx="78">
                  <c:v>0.1331</c:v>
                </c:pt>
                <c:pt idx="79">
                  <c:v>0.1331</c:v>
                </c:pt>
                <c:pt idx="80">
                  <c:v>0.13320000000000001</c:v>
                </c:pt>
                <c:pt idx="81">
                  <c:v>0.13320000000000001</c:v>
                </c:pt>
                <c:pt idx="82">
                  <c:v>0.13320000000000001</c:v>
                </c:pt>
                <c:pt idx="83">
                  <c:v>0.13320000000000001</c:v>
                </c:pt>
                <c:pt idx="84">
                  <c:v>0.13320000000000001</c:v>
                </c:pt>
                <c:pt idx="85">
                  <c:v>0.1333</c:v>
                </c:pt>
                <c:pt idx="86">
                  <c:v>0.1333</c:v>
                </c:pt>
                <c:pt idx="87">
                  <c:v>0.1333</c:v>
                </c:pt>
                <c:pt idx="88">
                  <c:v>0.1333</c:v>
                </c:pt>
                <c:pt idx="89">
                  <c:v>0.13339999999999999</c:v>
                </c:pt>
                <c:pt idx="90">
                  <c:v>0.13339999999999999</c:v>
                </c:pt>
              </c:numCache>
            </c:numRef>
          </c:val>
          <c:smooth val="0"/>
          <c:extLst>
            <c:ext xmlns:c16="http://schemas.microsoft.com/office/drawing/2014/chart" uri="{C3380CC4-5D6E-409C-BE32-E72D297353CC}">
              <c16:uniqueId val="{00000000-F3D8-2F46-B62A-A2DB384F1C5C}"/>
            </c:ext>
          </c:extLst>
        </c:ser>
        <c:ser>
          <c:idx val="1"/>
          <c:order val="1"/>
          <c:tx>
            <c:strRef>
              <c:f>'Slide 9'!$C$1</c:f>
              <c:strCache>
                <c:ptCount val="1"/>
                <c:pt idx="0">
                  <c:v>Scheduled</c:v>
                </c:pt>
              </c:strCache>
            </c:strRef>
          </c:tx>
          <c:spPr>
            <a:ln w="28575" cap="rnd">
              <a:solidFill>
                <a:schemeClr val="accent3"/>
              </a:solidFill>
              <a:round/>
            </a:ln>
            <a:effectLst/>
          </c:spPr>
          <c:marker>
            <c:symbol val="none"/>
          </c:marker>
          <c:cat>
            <c:numRef>
              <c:f>'Slide 9'!$A$2:$A$92</c:f>
              <c:numCache>
                <c:formatCode>General</c:formatCode>
                <c:ptCount val="9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pt idx="61">
                  <c:v>2061</c:v>
                </c:pt>
                <c:pt idx="62">
                  <c:v>2062</c:v>
                </c:pt>
                <c:pt idx="63">
                  <c:v>2063</c:v>
                </c:pt>
                <c:pt idx="64">
                  <c:v>2064</c:v>
                </c:pt>
                <c:pt idx="65">
                  <c:v>2065</c:v>
                </c:pt>
                <c:pt idx="66">
                  <c:v>2066</c:v>
                </c:pt>
                <c:pt idx="67">
                  <c:v>2067</c:v>
                </c:pt>
                <c:pt idx="68">
                  <c:v>2068</c:v>
                </c:pt>
                <c:pt idx="69">
                  <c:v>2069</c:v>
                </c:pt>
                <c:pt idx="70">
                  <c:v>2070</c:v>
                </c:pt>
                <c:pt idx="71">
                  <c:v>2071</c:v>
                </c:pt>
                <c:pt idx="72">
                  <c:v>2072</c:v>
                </c:pt>
                <c:pt idx="73">
                  <c:v>2073</c:v>
                </c:pt>
                <c:pt idx="74">
                  <c:v>2074</c:v>
                </c:pt>
                <c:pt idx="75">
                  <c:v>2075</c:v>
                </c:pt>
                <c:pt idx="76">
                  <c:v>2076</c:v>
                </c:pt>
                <c:pt idx="77">
                  <c:v>2077</c:v>
                </c:pt>
                <c:pt idx="78">
                  <c:v>2078</c:v>
                </c:pt>
                <c:pt idx="79">
                  <c:v>2079</c:v>
                </c:pt>
                <c:pt idx="80">
                  <c:v>2080</c:v>
                </c:pt>
                <c:pt idx="81">
                  <c:v>2081</c:v>
                </c:pt>
                <c:pt idx="82">
                  <c:v>2082</c:v>
                </c:pt>
                <c:pt idx="83">
                  <c:v>2083</c:v>
                </c:pt>
                <c:pt idx="84">
                  <c:v>2084</c:v>
                </c:pt>
                <c:pt idx="85">
                  <c:v>2085</c:v>
                </c:pt>
                <c:pt idx="86">
                  <c:v>2086</c:v>
                </c:pt>
                <c:pt idx="87">
                  <c:v>2087</c:v>
                </c:pt>
                <c:pt idx="88">
                  <c:v>2088</c:v>
                </c:pt>
                <c:pt idx="89">
                  <c:v>2089</c:v>
                </c:pt>
                <c:pt idx="90">
                  <c:v>2090</c:v>
                </c:pt>
              </c:numCache>
            </c:numRef>
          </c:cat>
          <c:val>
            <c:numRef>
              <c:f>'Slide 9'!$C$2:$C$92</c:f>
              <c:numCache>
                <c:formatCode>0.00%</c:formatCode>
                <c:ptCount val="91"/>
                <c:pt idx="0">
                  <c:v>0.104</c:v>
                </c:pt>
                <c:pt idx="1">
                  <c:v>0.1055</c:v>
                </c:pt>
                <c:pt idx="2">
                  <c:v>0.1089</c:v>
                </c:pt>
                <c:pt idx="3">
                  <c:v>0.1103</c:v>
                </c:pt>
                <c:pt idx="4">
                  <c:v>0.1105</c:v>
                </c:pt>
                <c:pt idx="5">
                  <c:v>0.1116</c:v>
                </c:pt>
                <c:pt idx="6">
                  <c:v>0.1106</c:v>
                </c:pt>
                <c:pt idx="7">
                  <c:v>0.1133</c:v>
                </c:pt>
                <c:pt idx="8">
                  <c:v>0.11550000000000001</c:v>
                </c:pt>
                <c:pt idx="9">
                  <c:v>0.13039999999999999</c:v>
                </c:pt>
                <c:pt idx="10">
                  <c:v>0.13439999999999999</c:v>
                </c:pt>
                <c:pt idx="11">
                  <c:v>0.13519999999999999</c:v>
                </c:pt>
                <c:pt idx="12">
                  <c:v>0.13830000000000001</c:v>
                </c:pt>
                <c:pt idx="13">
                  <c:v>0.13950000000000001</c:v>
                </c:pt>
                <c:pt idx="14">
                  <c:v>0.13980000000000001</c:v>
                </c:pt>
                <c:pt idx="15">
                  <c:v>0.13969999999999999</c:v>
                </c:pt>
                <c:pt idx="16">
                  <c:v>0.1394</c:v>
                </c:pt>
                <c:pt idx="17">
                  <c:v>0.1391</c:v>
                </c:pt>
                <c:pt idx="18">
                  <c:v>0.1396</c:v>
                </c:pt>
                <c:pt idx="19">
                  <c:v>0.14130000000000001</c:v>
                </c:pt>
                <c:pt idx="20">
                  <c:v>0.14369999999999999</c:v>
                </c:pt>
                <c:pt idx="21">
                  <c:v>0.14649999999999999</c:v>
                </c:pt>
                <c:pt idx="22">
                  <c:v>0.1497</c:v>
                </c:pt>
                <c:pt idx="23">
                  <c:v>0.15290000000000001</c:v>
                </c:pt>
                <c:pt idx="24">
                  <c:v>0.15590000000000001</c:v>
                </c:pt>
                <c:pt idx="25">
                  <c:v>0.1588</c:v>
                </c:pt>
                <c:pt idx="26">
                  <c:v>0.1615</c:v>
                </c:pt>
                <c:pt idx="27">
                  <c:v>0.1641</c:v>
                </c:pt>
                <c:pt idx="28">
                  <c:v>0.16639999999999999</c:v>
                </c:pt>
                <c:pt idx="29">
                  <c:v>0.16830000000000001</c:v>
                </c:pt>
                <c:pt idx="30">
                  <c:v>0.1701</c:v>
                </c:pt>
                <c:pt idx="31">
                  <c:v>0.17150000000000001</c:v>
                </c:pt>
                <c:pt idx="32">
                  <c:v>0.17249999999999999</c:v>
                </c:pt>
                <c:pt idx="33">
                  <c:v>0.17330000000000001</c:v>
                </c:pt>
                <c:pt idx="34">
                  <c:v>0.17380000000000001</c:v>
                </c:pt>
                <c:pt idx="35">
                  <c:v>0.1741</c:v>
                </c:pt>
                <c:pt idx="36">
                  <c:v>0.17430000000000001</c:v>
                </c:pt>
                <c:pt idx="37">
                  <c:v>0.17430000000000001</c:v>
                </c:pt>
                <c:pt idx="38">
                  <c:v>0.17419999999999999</c:v>
                </c:pt>
                <c:pt idx="39">
                  <c:v>0.1739</c:v>
                </c:pt>
                <c:pt idx="40">
                  <c:v>0.1736</c:v>
                </c:pt>
                <c:pt idx="41">
                  <c:v>0.17319999999999999</c:v>
                </c:pt>
                <c:pt idx="42">
                  <c:v>0.17280000000000001</c:v>
                </c:pt>
                <c:pt idx="43">
                  <c:v>0.1724</c:v>
                </c:pt>
                <c:pt idx="44">
                  <c:v>0.1721</c:v>
                </c:pt>
                <c:pt idx="45">
                  <c:v>0.1719</c:v>
                </c:pt>
                <c:pt idx="46">
                  <c:v>0.1716</c:v>
                </c:pt>
                <c:pt idx="47">
                  <c:v>0.1714</c:v>
                </c:pt>
                <c:pt idx="48">
                  <c:v>0.1711</c:v>
                </c:pt>
                <c:pt idx="49">
                  <c:v>0.17100000000000001</c:v>
                </c:pt>
                <c:pt idx="50">
                  <c:v>0.17080000000000001</c:v>
                </c:pt>
                <c:pt idx="51">
                  <c:v>0.17069999999999999</c:v>
                </c:pt>
                <c:pt idx="52">
                  <c:v>0.17069999999999999</c:v>
                </c:pt>
                <c:pt idx="53">
                  <c:v>0.17069999999999999</c:v>
                </c:pt>
                <c:pt idx="54">
                  <c:v>0.17080000000000001</c:v>
                </c:pt>
                <c:pt idx="55">
                  <c:v>0.1709</c:v>
                </c:pt>
                <c:pt idx="56">
                  <c:v>0.1711</c:v>
                </c:pt>
                <c:pt idx="57">
                  <c:v>0.17119999999999999</c:v>
                </c:pt>
                <c:pt idx="58">
                  <c:v>0.1714</c:v>
                </c:pt>
                <c:pt idx="59">
                  <c:v>0.17150000000000001</c:v>
                </c:pt>
                <c:pt idx="60">
                  <c:v>0.1716</c:v>
                </c:pt>
                <c:pt idx="61">
                  <c:v>0.1716</c:v>
                </c:pt>
                <c:pt idx="62">
                  <c:v>0.17169999999999999</c:v>
                </c:pt>
                <c:pt idx="63">
                  <c:v>0.17180000000000001</c:v>
                </c:pt>
                <c:pt idx="64">
                  <c:v>0.1719</c:v>
                </c:pt>
                <c:pt idx="65">
                  <c:v>0.17199999999999999</c:v>
                </c:pt>
                <c:pt idx="66">
                  <c:v>0.17219999999999999</c:v>
                </c:pt>
                <c:pt idx="67">
                  <c:v>0.1724</c:v>
                </c:pt>
                <c:pt idx="68">
                  <c:v>0.17269999999999999</c:v>
                </c:pt>
                <c:pt idx="69">
                  <c:v>0.1729</c:v>
                </c:pt>
                <c:pt idx="70">
                  <c:v>0.17330000000000001</c:v>
                </c:pt>
                <c:pt idx="71">
                  <c:v>0.17349999999999999</c:v>
                </c:pt>
                <c:pt idx="72">
                  <c:v>0.17380000000000001</c:v>
                </c:pt>
                <c:pt idx="73">
                  <c:v>0.17399999999999999</c:v>
                </c:pt>
                <c:pt idx="74">
                  <c:v>0.17430000000000001</c:v>
                </c:pt>
                <c:pt idx="75">
                  <c:v>0.17460000000000001</c:v>
                </c:pt>
                <c:pt idx="76">
                  <c:v>0.1749</c:v>
                </c:pt>
                <c:pt idx="77">
                  <c:v>0.17510000000000001</c:v>
                </c:pt>
                <c:pt idx="78">
                  <c:v>0.1754</c:v>
                </c:pt>
                <c:pt idx="79">
                  <c:v>0.1757</c:v>
                </c:pt>
                <c:pt idx="80">
                  <c:v>0.17599999999999999</c:v>
                </c:pt>
                <c:pt idx="81">
                  <c:v>0.1764</c:v>
                </c:pt>
                <c:pt idx="82">
                  <c:v>0.17680000000000001</c:v>
                </c:pt>
                <c:pt idx="83">
                  <c:v>0.1772</c:v>
                </c:pt>
                <c:pt idx="84">
                  <c:v>0.17760000000000001</c:v>
                </c:pt>
                <c:pt idx="85">
                  <c:v>0.1779</c:v>
                </c:pt>
                <c:pt idx="86">
                  <c:v>0.17829999999999999</c:v>
                </c:pt>
                <c:pt idx="87">
                  <c:v>0.1787</c:v>
                </c:pt>
                <c:pt idx="88">
                  <c:v>0.17910000000000001</c:v>
                </c:pt>
                <c:pt idx="89">
                  <c:v>0.1794</c:v>
                </c:pt>
                <c:pt idx="90">
                  <c:v>0.17979999999999999</c:v>
                </c:pt>
              </c:numCache>
            </c:numRef>
          </c:val>
          <c:smooth val="0"/>
          <c:extLst>
            <c:ext xmlns:c16="http://schemas.microsoft.com/office/drawing/2014/chart" uri="{C3380CC4-5D6E-409C-BE32-E72D297353CC}">
              <c16:uniqueId val="{00000001-F3D8-2F46-B62A-A2DB384F1C5C}"/>
            </c:ext>
          </c:extLst>
        </c:ser>
        <c:ser>
          <c:idx val="2"/>
          <c:order val="2"/>
          <c:tx>
            <c:strRef>
              <c:f>'Slide 9'!$D$1</c:f>
              <c:strCache>
                <c:ptCount val="1"/>
                <c:pt idx="0">
                  <c:v>Payable</c:v>
                </c:pt>
              </c:strCache>
            </c:strRef>
          </c:tx>
          <c:spPr>
            <a:ln w="28575" cap="rnd">
              <a:solidFill>
                <a:schemeClr val="accent1"/>
              </a:solidFill>
              <a:round/>
            </a:ln>
            <a:effectLst/>
          </c:spPr>
          <c:marker>
            <c:symbol val="none"/>
          </c:marker>
          <c:cat>
            <c:numRef>
              <c:f>'Slide 9'!$A$2:$A$92</c:f>
              <c:numCache>
                <c:formatCode>General</c:formatCode>
                <c:ptCount val="9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pt idx="61">
                  <c:v>2061</c:v>
                </c:pt>
                <c:pt idx="62">
                  <c:v>2062</c:v>
                </c:pt>
                <c:pt idx="63">
                  <c:v>2063</c:v>
                </c:pt>
                <c:pt idx="64">
                  <c:v>2064</c:v>
                </c:pt>
                <c:pt idx="65">
                  <c:v>2065</c:v>
                </c:pt>
                <c:pt idx="66">
                  <c:v>2066</c:v>
                </c:pt>
                <c:pt idx="67">
                  <c:v>2067</c:v>
                </c:pt>
                <c:pt idx="68">
                  <c:v>2068</c:v>
                </c:pt>
                <c:pt idx="69">
                  <c:v>2069</c:v>
                </c:pt>
                <c:pt idx="70">
                  <c:v>2070</c:v>
                </c:pt>
                <c:pt idx="71">
                  <c:v>2071</c:v>
                </c:pt>
                <c:pt idx="72">
                  <c:v>2072</c:v>
                </c:pt>
                <c:pt idx="73">
                  <c:v>2073</c:v>
                </c:pt>
                <c:pt idx="74">
                  <c:v>2074</c:v>
                </c:pt>
                <c:pt idx="75">
                  <c:v>2075</c:v>
                </c:pt>
                <c:pt idx="76">
                  <c:v>2076</c:v>
                </c:pt>
                <c:pt idx="77">
                  <c:v>2077</c:v>
                </c:pt>
                <c:pt idx="78">
                  <c:v>2078</c:v>
                </c:pt>
                <c:pt idx="79">
                  <c:v>2079</c:v>
                </c:pt>
                <c:pt idx="80">
                  <c:v>2080</c:v>
                </c:pt>
                <c:pt idx="81">
                  <c:v>2081</c:v>
                </c:pt>
                <c:pt idx="82">
                  <c:v>2082</c:v>
                </c:pt>
                <c:pt idx="83">
                  <c:v>2083</c:v>
                </c:pt>
                <c:pt idx="84">
                  <c:v>2084</c:v>
                </c:pt>
                <c:pt idx="85">
                  <c:v>2085</c:v>
                </c:pt>
                <c:pt idx="86">
                  <c:v>2086</c:v>
                </c:pt>
                <c:pt idx="87">
                  <c:v>2087</c:v>
                </c:pt>
                <c:pt idx="88">
                  <c:v>2088</c:v>
                </c:pt>
                <c:pt idx="89">
                  <c:v>2089</c:v>
                </c:pt>
                <c:pt idx="90">
                  <c:v>2090</c:v>
                </c:pt>
              </c:numCache>
            </c:numRef>
          </c:cat>
          <c:val>
            <c:numRef>
              <c:f>'Slide 9'!$D$2:$D$92</c:f>
              <c:numCache>
                <c:formatCode>0.00%</c:formatCode>
                <c:ptCount val="91"/>
                <c:pt idx="0">
                  <c:v>0.104</c:v>
                </c:pt>
                <c:pt idx="1">
                  <c:v>0.1055</c:v>
                </c:pt>
                <c:pt idx="2">
                  <c:v>0.1089</c:v>
                </c:pt>
                <c:pt idx="3">
                  <c:v>0.1103</c:v>
                </c:pt>
                <c:pt idx="4">
                  <c:v>0.1105</c:v>
                </c:pt>
                <c:pt idx="5">
                  <c:v>0.1116</c:v>
                </c:pt>
                <c:pt idx="6">
                  <c:v>0.1106</c:v>
                </c:pt>
                <c:pt idx="7">
                  <c:v>0.1133</c:v>
                </c:pt>
                <c:pt idx="8">
                  <c:v>0.11550000000000001</c:v>
                </c:pt>
                <c:pt idx="9">
                  <c:v>0.13039999999999999</c:v>
                </c:pt>
                <c:pt idx="10">
                  <c:v>0.13439999999999999</c:v>
                </c:pt>
                <c:pt idx="11">
                  <c:v>0.13519999999999999</c:v>
                </c:pt>
                <c:pt idx="12">
                  <c:v>0.13830000000000001</c:v>
                </c:pt>
                <c:pt idx="13">
                  <c:v>0.13950000000000001</c:v>
                </c:pt>
                <c:pt idx="14">
                  <c:v>0.13980000000000001</c:v>
                </c:pt>
                <c:pt idx="15">
                  <c:v>0.13969999999999999</c:v>
                </c:pt>
                <c:pt idx="16">
                  <c:v>0.1394</c:v>
                </c:pt>
                <c:pt idx="17">
                  <c:v>0.1391</c:v>
                </c:pt>
                <c:pt idx="18">
                  <c:v>0.1396</c:v>
                </c:pt>
                <c:pt idx="19">
                  <c:v>0.14130000000000001</c:v>
                </c:pt>
                <c:pt idx="20">
                  <c:v>0.14369999999999999</c:v>
                </c:pt>
                <c:pt idx="21">
                  <c:v>0.14649999999999999</c:v>
                </c:pt>
                <c:pt idx="22">
                  <c:v>0.1497</c:v>
                </c:pt>
                <c:pt idx="23">
                  <c:v>0.15290000000000001</c:v>
                </c:pt>
                <c:pt idx="24">
                  <c:v>0.15590000000000001</c:v>
                </c:pt>
                <c:pt idx="25">
                  <c:v>0.1588</c:v>
                </c:pt>
                <c:pt idx="26">
                  <c:v>0.1615</c:v>
                </c:pt>
                <c:pt idx="27">
                  <c:v>0.1641</c:v>
                </c:pt>
                <c:pt idx="28">
                  <c:v>0.16639999999999999</c:v>
                </c:pt>
                <c:pt idx="29">
                  <c:v>0.16830000000000001</c:v>
                </c:pt>
                <c:pt idx="30">
                  <c:v>0.1701</c:v>
                </c:pt>
                <c:pt idx="31">
                  <c:v>0.17150000000000001</c:v>
                </c:pt>
                <c:pt idx="32">
                  <c:v>0.17249999999999999</c:v>
                </c:pt>
                <c:pt idx="33">
                  <c:v>0.13270000000000001</c:v>
                </c:pt>
                <c:pt idx="34">
                  <c:v>0.1328</c:v>
                </c:pt>
                <c:pt idx="35">
                  <c:v>0.1328</c:v>
                </c:pt>
                <c:pt idx="36">
                  <c:v>0.1328</c:v>
                </c:pt>
                <c:pt idx="37">
                  <c:v>0.1328</c:v>
                </c:pt>
                <c:pt idx="38">
                  <c:v>0.1328</c:v>
                </c:pt>
                <c:pt idx="39">
                  <c:v>0.1328</c:v>
                </c:pt>
                <c:pt idx="40">
                  <c:v>0.1328</c:v>
                </c:pt>
                <c:pt idx="41">
                  <c:v>0.1328</c:v>
                </c:pt>
                <c:pt idx="42">
                  <c:v>0.1328</c:v>
                </c:pt>
                <c:pt idx="43">
                  <c:v>0.1328</c:v>
                </c:pt>
                <c:pt idx="44">
                  <c:v>0.1328</c:v>
                </c:pt>
                <c:pt idx="45">
                  <c:v>0.1328</c:v>
                </c:pt>
                <c:pt idx="46">
                  <c:v>0.1328</c:v>
                </c:pt>
                <c:pt idx="47">
                  <c:v>0.1328</c:v>
                </c:pt>
                <c:pt idx="48">
                  <c:v>0.13270000000000001</c:v>
                </c:pt>
                <c:pt idx="49">
                  <c:v>0.13270000000000001</c:v>
                </c:pt>
                <c:pt idx="50">
                  <c:v>0.13270000000000001</c:v>
                </c:pt>
                <c:pt idx="51">
                  <c:v>0.13270000000000001</c:v>
                </c:pt>
                <c:pt idx="52">
                  <c:v>0.13270000000000001</c:v>
                </c:pt>
                <c:pt idx="53">
                  <c:v>0.1328</c:v>
                </c:pt>
                <c:pt idx="54">
                  <c:v>0.1328</c:v>
                </c:pt>
                <c:pt idx="55">
                  <c:v>0.1328</c:v>
                </c:pt>
                <c:pt idx="56">
                  <c:v>0.1328</c:v>
                </c:pt>
                <c:pt idx="57">
                  <c:v>0.1328</c:v>
                </c:pt>
                <c:pt idx="58">
                  <c:v>0.1328</c:v>
                </c:pt>
                <c:pt idx="59">
                  <c:v>0.1328</c:v>
                </c:pt>
                <c:pt idx="60">
                  <c:v>0.1328</c:v>
                </c:pt>
                <c:pt idx="61">
                  <c:v>0.1328</c:v>
                </c:pt>
                <c:pt idx="62">
                  <c:v>0.13289999999999999</c:v>
                </c:pt>
                <c:pt idx="63">
                  <c:v>0.13289999999999999</c:v>
                </c:pt>
                <c:pt idx="64">
                  <c:v>0.13289999999999999</c:v>
                </c:pt>
                <c:pt idx="65">
                  <c:v>0.13289999999999999</c:v>
                </c:pt>
                <c:pt idx="66">
                  <c:v>0.13289999999999999</c:v>
                </c:pt>
                <c:pt idx="67">
                  <c:v>0.13289999999999999</c:v>
                </c:pt>
                <c:pt idx="68">
                  <c:v>0.13289999999999999</c:v>
                </c:pt>
                <c:pt idx="69">
                  <c:v>0.13300000000000001</c:v>
                </c:pt>
                <c:pt idx="70">
                  <c:v>0.13300000000000001</c:v>
                </c:pt>
                <c:pt idx="71">
                  <c:v>0.13300000000000001</c:v>
                </c:pt>
                <c:pt idx="72">
                  <c:v>0.13300000000000001</c:v>
                </c:pt>
                <c:pt idx="73">
                  <c:v>0.13300000000000001</c:v>
                </c:pt>
                <c:pt idx="74">
                  <c:v>0.13300000000000001</c:v>
                </c:pt>
                <c:pt idx="75">
                  <c:v>0.1331</c:v>
                </c:pt>
                <c:pt idx="76">
                  <c:v>0.1331</c:v>
                </c:pt>
                <c:pt idx="77">
                  <c:v>0.1331</c:v>
                </c:pt>
                <c:pt idx="78">
                  <c:v>0.1331</c:v>
                </c:pt>
                <c:pt idx="79">
                  <c:v>0.1331</c:v>
                </c:pt>
                <c:pt idx="80">
                  <c:v>0.13320000000000001</c:v>
                </c:pt>
                <c:pt idx="81">
                  <c:v>0.13320000000000001</c:v>
                </c:pt>
                <c:pt idx="82">
                  <c:v>0.13320000000000001</c:v>
                </c:pt>
                <c:pt idx="83">
                  <c:v>0.13320000000000001</c:v>
                </c:pt>
                <c:pt idx="84">
                  <c:v>0.13320000000000001</c:v>
                </c:pt>
                <c:pt idx="85">
                  <c:v>0.1333</c:v>
                </c:pt>
                <c:pt idx="86">
                  <c:v>0.1333</c:v>
                </c:pt>
                <c:pt idx="87">
                  <c:v>0.1333</c:v>
                </c:pt>
                <c:pt idx="88">
                  <c:v>0.1333</c:v>
                </c:pt>
                <c:pt idx="89">
                  <c:v>0.13339999999999999</c:v>
                </c:pt>
                <c:pt idx="90">
                  <c:v>0.13339999999999999</c:v>
                </c:pt>
              </c:numCache>
            </c:numRef>
          </c:val>
          <c:smooth val="0"/>
          <c:extLst>
            <c:ext xmlns:c16="http://schemas.microsoft.com/office/drawing/2014/chart" uri="{C3380CC4-5D6E-409C-BE32-E72D297353CC}">
              <c16:uniqueId val="{00000002-F3D8-2F46-B62A-A2DB384F1C5C}"/>
            </c:ext>
          </c:extLst>
        </c:ser>
        <c:dLbls>
          <c:showLegendKey val="0"/>
          <c:showVal val="0"/>
          <c:showCatName val="0"/>
          <c:showSerName val="0"/>
          <c:showPercent val="0"/>
          <c:showBubbleSize val="0"/>
        </c:dLbls>
        <c:smooth val="0"/>
        <c:axId val="1381875887"/>
        <c:axId val="1"/>
      </c:lineChart>
      <c:catAx>
        <c:axId val="1381875887"/>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j-lt"/>
                    <a:ea typeface="+mn-ea"/>
                    <a:cs typeface="+mn-cs"/>
                  </a:defRPr>
                </a:pPr>
                <a:r>
                  <a:rPr lang="en-US">
                    <a:solidFill>
                      <a:schemeClr val="tx1"/>
                    </a:solidFill>
                    <a:latin typeface="+mj-lt"/>
                  </a:rPr>
                  <a:t>Calendar Year</a:t>
                </a:r>
              </a:p>
            </c:rich>
          </c:tx>
          <c:layout>
            <c:manualLayout>
              <c:xMode val="edge"/>
              <c:yMode val="edge"/>
              <c:x val="0.42592590494533505"/>
              <c:y val="0.8954704724409449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j-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
        <c:crosses val="autoZero"/>
        <c:auto val="0"/>
        <c:lblAlgn val="ctr"/>
        <c:lblOffset val="100"/>
        <c:tickLblSkip val="10"/>
        <c:tickMarkSkip val="2"/>
        <c:noMultiLvlLbl val="0"/>
      </c:catAx>
      <c:valAx>
        <c:axId val="1"/>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1381875887"/>
        <c:crosses val="autoZero"/>
        <c:crossBetween val="midCat"/>
        <c:majorUnit val="5.000000000000001E-2"/>
        <c:minorUnit val="1.0000000000000002E-2"/>
      </c:valAx>
      <c:spPr>
        <a:solidFill>
          <a:schemeClr val="accent3">
            <a:lumMod val="20000"/>
            <a:lumOff val="80000"/>
            <a:alpha val="40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DC06D-0CE6-9844-98F5-3922EE5EC321}" type="datetimeFigureOut">
              <a:rPr lang="en-US" smtClean="0"/>
              <a:t>3/30/2022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28967-7B7D-6A4F-9F3A-7E542AB3CBF7}" type="slidenum">
              <a:rPr lang="en-US" smtClean="0"/>
              <a:t>‹#›</a:t>
            </a:fld>
            <a:endParaRPr lang="en-US"/>
          </a:p>
        </p:txBody>
      </p:sp>
    </p:spTree>
    <p:extLst>
      <p:ext uri="{BB962C8B-B14F-4D97-AF65-F5344CB8AC3E}">
        <p14:creationId xmlns:p14="http://schemas.microsoft.com/office/powerpoint/2010/main" val="319983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ocialsecurity.gov/myaccoun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ssa.gov/planners/benefitcalculators.ht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22006E2-DCEB-4567-9E74-1B99FE3881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baseline="-25000">
                <a:solidFill>
                  <a:schemeClr val="tx1"/>
                </a:solidFill>
                <a:latin typeface="Arial" panose="020B0604020202020204" pitchFamily="34" charset="0"/>
                <a:ea typeface="ＭＳ Ｐゴシック" panose="020B0600070205080204" pitchFamily="34" charset="-128"/>
              </a:defRPr>
            </a:lvl1pPr>
            <a:lvl2pPr marL="742950" indent="-285750" defTabSz="989013">
              <a:defRPr baseline="-25000">
                <a:solidFill>
                  <a:schemeClr val="tx1"/>
                </a:solidFill>
                <a:latin typeface="Arial" panose="020B0604020202020204" pitchFamily="34" charset="0"/>
                <a:ea typeface="ＭＳ Ｐゴシック" panose="020B0600070205080204" pitchFamily="34" charset="-128"/>
              </a:defRPr>
            </a:lvl2pPr>
            <a:lvl3pPr marL="1143000" indent="-228600" defTabSz="989013">
              <a:defRPr baseline="-25000">
                <a:solidFill>
                  <a:schemeClr val="tx1"/>
                </a:solidFill>
                <a:latin typeface="Arial" panose="020B0604020202020204" pitchFamily="34" charset="0"/>
                <a:ea typeface="ＭＳ Ｐゴシック" panose="020B0600070205080204" pitchFamily="34" charset="-128"/>
              </a:defRPr>
            </a:lvl3pPr>
            <a:lvl4pPr marL="1600200" indent="-228600" defTabSz="989013">
              <a:defRPr baseline="-25000">
                <a:solidFill>
                  <a:schemeClr val="tx1"/>
                </a:solidFill>
                <a:latin typeface="Arial" panose="020B0604020202020204" pitchFamily="34" charset="0"/>
                <a:ea typeface="ＭＳ Ｐゴシック" panose="020B0600070205080204" pitchFamily="34" charset="-128"/>
              </a:defRPr>
            </a:lvl4pPr>
            <a:lvl5pPr marL="2057400" indent="-228600" defTabSz="989013">
              <a:defRPr baseline="-25000">
                <a:solidFill>
                  <a:schemeClr val="tx1"/>
                </a:solidFill>
                <a:latin typeface="Arial" panose="020B0604020202020204" pitchFamily="34" charset="0"/>
                <a:ea typeface="ＭＳ Ｐゴシック" panose="020B0600070205080204" pitchFamily="34" charset="-128"/>
              </a:defRPr>
            </a:lvl5pPr>
            <a:lvl6pPr marL="25146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04C8F5AB-7CD0-4EF9-85C1-43F1EDED3DAD}" type="slidenum">
              <a:rPr lang="en-US" altLang="en-US" baseline="0"/>
              <a:pPr/>
              <a:t>1</a:t>
            </a:fld>
            <a:endParaRPr lang="en-US" altLang="en-US" baseline="0"/>
          </a:p>
        </p:txBody>
      </p:sp>
      <p:sp>
        <p:nvSpPr>
          <p:cNvPr id="5123" name="Rectangle 2">
            <a:extLst>
              <a:ext uri="{FF2B5EF4-FFF2-40B4-BE49-F238E27FC236}">
                <a16:creationId xmlns:a16="http://schemas.microsoft.com/office/drawing/2014/main" id="{078527A4-9EAF-4A9F-B1B5-7AE9CF6293C8}"/>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4140CEE1-AECB-488C-A090-B05C444E29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Franklin Gothic Book" panose="020B0503020102020204" pitchFamily="34" charset="0"/>
              </a:rPr>
              <a:t>Full retirement age is the age at which you can claim full, unreduced benefits. It used to be 65 for everyone. But now we are seeing a higher full retirement age being phased in as a result of the 1983 amendments. For everyone born between 1943 and 1954, full retirement age is 66. For everyone born in 1960 and later, full retirement age is 67. For those born in 1955 through 1959, full retirement age is 66 plus some number of months. </a:t>
            </a:r>
            <a:endParaRPr lang="en-US" altLang="en-US" dirty="0">
              <a:latin typeface="Franklin Gothic Book" panose="020B0503020102020204" pitchFamily="34" charset="0"/>
              <a:ea typeface="ＭＳ Ｐゴシック" panose="020B0600070205080204" pitchFamily="34" charset="-128"/>
              <a:cs typeface="Arial" panose="020B06040202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11</a:t>
            </a:fld>
            <a:endParaRPr lang="en-US"/>
          </a:p>
        </p:txBody>
      </p:sp>
    </p:spTree>
    <p:extLst>
      <p:ext uri="{BB962C8B-B14F-4D97-AF65-F5344CB8AC3E}">
        <p14:creationId xmlns:p14="http://schemas.microsoft.com/office/powerpoint/2010/main" val="2939030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Here is an example of how the benefit formula would work for a baby boomer who was born in 1960 and who earned the Social Security maximum every year since the age of 22. His average indexed monthly earnings would work out to be $11,430. In calculating his primary insurance amount, the first $1,024 would be multiplied by 90%. The amount between $1,024 and $6,172, or $5,148, would be multiplied by 32%. And the amount over $6,172, or $5,258, would be multiplied by 15%. These amounts would be totaled to come up with a PIA of $3,357.60. This is the amount the worker would receive at full retirement age. </a:t>
            </a:r>
          </a:p>
          <a:p>
            <a:r>
              <a:rPr lang="en-US" dirty="0">
                <a:latin typeface="Franklin Gothic Book" panose="020B0503020102020204" pitchFamily="34" charset="0"/>
              </a:rPr>
              <a:t> </a:t>
            </a:r>
          </a:p>
          <a:p>
            <a:r>
              <a:rPr lang="en-US" dirty="0">
                <a:latin typeface="Franklin Gothic Book" panose="020B0503020102020204" pitchFamily="34" charset="0"/>
              </a:rPr>
              <a:t>I told you this was complicated. Fortunately, you don't have to figure this out yourself. </a:t>
            </a: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12</a:t>
            </a:fld>
            <a:endParaRPr lang="en-US"/>
          </a:p>
        </p:txBody>
      </p:sp>
    </p:spTree>
    <p:extLst>
      <p:ext uri="{BB962C8B-B14F-4D97-AF65-F5344CB8AC3E}">
        <p14:creationId xmlns:p14="http://schemas.microsoft.com/office/powerpoint/2010/main" val="292349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Franklin Gothic Book" panose="020B0503020102020204" pitchFamily="34" charset="0"/>
              </a:rPr>
              <a:t>Now, remember that I said earlier that your primary insurance amount, or PIA, is the benefit you will receive at full retirement age. So, what happens if you apply for Social Security before full retirement age?</a:t>
            </a:r>
            <a:r>
              <a:rPr lang="en-US" b="1" i="1" dirty="0">
                <a:latin typeface="Franklin Gothic Book" panose="020B0503020102020204" pitchFamily="34" charset="0"/>
              </a:rPr>
              <a:t> </a:t>
            </a:r>
            <a:r>
              <a:rPr lang="en-US" dirty="0">
                <a:latin typeface="Franklin Gothic Book" panose="020B0503020102020204" pitchFamily="34" charset="0"/>
              </a:rPr>
              <a:t>Well, your benefit will be reduced. You will receive a percentage of your PIA depending on when you apply. If your full retirement age is 66 and you apply at age 62, you will receive 75% of your PIA. At 63, 80% and so on. If your full retirement age is 67 and you apply at 62, you will receive 70% of your PIA. These amounts are actually prorated monthly, so you can apply any time after the age of 62 and your benefit will be reduced by the appropriate amount.</a:t>
            </a:r>
            <a:endParaRPr lang="en-US" dirty="0">
              <a:effectLs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13</a:t>
            </a:fld>
            <a:endParaRPr lang="en-US"/>
          </a:p>
        </p:txBody>
      </p:sp>
    </p:spTree>
    <p:extLst>
      <p:ext uri="{BB962C8B-B14F-4D97-AF65-F5344CB8AC3E}">
        <p14:creationId xmlns:p14="http://schemas.microsoft.com/office/powerpoint/2010/main" val="868282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latin typeface="Franklin Gothic Book" panose="020B0503020102020204" pitchFamily="34" charset="0"/>
              </a:rPr>
              <a:t>On the other hand, if you apply for Social Security after full retirement age, you will earn delayed credits of 8% for each year you delay. So if your full retirement age is 66 and you apply at 67, your benefit will be 108% of your PIA. At 68 it will be 116%, and so on. After age 70 you can't earn any more delayed credits, so it doesn't pay to wait until after age 70 to apply for Social Security.</a:t>
            </a: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14</a:t>
            </a:fld>
            <a:endParaRPr lang="en-US"/>
          </a:p>
        </p:txBody>
      </p:sp>
    </p:spTree>
    <p:extLst>
      <p:ext uri="{BB962C8B-B14F-4D97-AF65-F5344CB8AC3E}">
        <p14:creationId xmlns:p14="http://schemas.microsoft.com/office/powerpoint/2010/main" val="977382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Franklin Gothic Book" panose="020B0503020102020204" pitchFamily="34" charset="0"/>
                <a:ea typeface="ＭＳ Ｐゴシック" panose="020B0600070205080204" pitchFamily="34" charset="-128"/>
                <a:cs typeface="Arial" panose="020B0604020202020204" pitchFamily="34" charset="0"/>
              </a:rPr>
              <a:t>The obvious advantage to delaying benefits is that your monthly benefit will be higher. A baby boomer who has a primary insurance amount of $3,000 and full retirement age of 67, would receive $2,100 per month if he applied at age 62, but $3,720 if he waited until age 70. The difference becomes even more dramatic if we multiply these amounts by 2% annual COLAs. If cost-of-living adjustments average 2% over the next 8 years, his age-70 benefit jumps to $4,359.</a:t>
            </a: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15</a:t>
            </a:fld>
            <a:endParaRPr lang="en-US"/>
          </a:p>
        </p:txBody>
      </p:sp>
    </p:spTree>
    <p:extLst>
      <p:ext uri="{BB962C8B-B14F-4D97-AF65-F5344CB8AC3E}">
        <p14:creationId xmlns:p14="http://schemas.microsoft.com/office/powerpoint/2010/main" val="4265971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Franklin Gothic Book" panose="020B0503020102020204" pitchFamily="34" charset="0"/>
                <a:ea typeface="ＭＳ Ｐゴシック" panose="020B0600070205080204" pitchFamily="34" charset="-128"/>
                <a:cs typeface="Arial" panose="020B0604020202020204" pitchFamily="34" charset="0"/>
              </a:rPr>
              <a:t>It might be hard to pass up Social Security checks when you can start receiving them as early as age 62. But if you live a long time, you will be very glad you waited. As you can see, the longer you live, the more income you will have by waiting until age 70 to apply. </a:t>
            </a: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16</a:t>
            </a:fld>
            <a:endParaRPr lang="en-US"/>
          </a:p>
        </p:txBody>
      </p:sp>
    </p:spTree>
    <p:extLst>
      <p:ext uri="{BB962C8B-B14F-4D97-AF65-F5344CB8AC3E}">
        <p14:creationId xmlns:p14="http://schemas.microsoft.com/office/powerpoint/2010/main" val="1280681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I'm guessing you're probably not too interested in calculating by hand your AIME and your PIA and the reductions and credits for early or late filing, or the annual COLAs that could raise your benefit in the future. But there are ways you can easily find out approximately the amount of benefits you can expect to receive. </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One, you can refer to your annual Social Security statement. These are now available online at </a:t>
            </a:r>
            <a:r>
              <a:rPr lang="en-US" dirty="0">
                <a:hlinkClick r:id="rId3"/>
              </a:rPr>
              <a:t>www.socialsecurity.gov/myaccount</a:t>
            </a:r>
            <a:r>
              <a:rPr lang="en-US" dirty="0">
                <a:latin typeface="Franklin Gothic Book" panose="020B0503020102020204" pitchFamily="34" charset="0"/>
              </a:rPr>
              <a:t>. You will need to set up an account by answering a number of security questions.</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Two, you can use the Retirement Estimator on the Social Security website. This calculator taps into your specific earnings history after you enter your personal identifying information including your birth date, Social Security number, and mother's maiden name. Don't worry. The site is secure. </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Please note that the annual statement and the Retirement Estimator do not factor COLAs into your age-70 benefit. This means your actual benefit will likely be higher than they indicate. But our calculators do adjust for COLAs, so if you know your PIA, we can help you project your future benefits. That’s part what we’ll do for you if you come in. HOLD UP A SAMPLE COPY OF A CUSTOM MAXIMIZATION REPORT FROM THE SAVVY SOCIAL SECURITY CALCULATOR SUITE.</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You also might try one of the three calculators on the Social Security website at </a:t>
            </a:r>
            <a:r>
              <a:rPr lang="en-US" u="sng" dirty="0">
                <a:latin typeface="Franklin Gothic Book" panose="020B0503020102020204" pitchFamily="34" charset="0"/>
                <a:hlinkClick r:id="rId4"/>
              </a:rPr>
              <a:t>www.ssa.gov/planners/benefitcalculators.htm</a:t>
            </a:r>
            <a:r>
              <a:rPr lang="en-US" dirty="0">
                <a:latin typeface="Franklin Gothic Book" panose="020B0503020102020204" pitchFamily="34" charset="0"/>
              </a:rPr>
              <a:t>. Feel free to browse around the site and play with the calculators.</a:t>
            </a:r>
            <a:endParaRPr lang="en-US" dirty="0">
              <a:effectLs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17</a:t>
            </a:fld>
            <a:endParaRPr lang="en-US"/>
          </a:p>
        </p:txBody>
      </p:sp>
    </p:spTree>
    <p:extLst>
      <p:ext uri="{BB962C8B-B14F-4D97-AF65-F5344CB8AC3E}">
        <p14:creationId xmlns:p14="http://schemas.microsoft.com/office/powerpoint/2010/main" val="3934946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Social Security was instituted in an earlier era, when most married women did not work. To give women a measure of financial security in their old age, the program offers spousal benefits. It's important to note that spousal benefits apply to either gender, including same-sex spouses. </a:t>
            </a: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The spousal benefit is 50% of the worker's PIA if she applies for it at her full retirement age. So, if John's PIA is $2,000 and Jane's PIA is $800, and if Jane applies for Social Security at her full retirement age, her benefit will equal 50% of John's PIA, or $1,000. This is $200 more than her benefit based on her own work record.</a:t>
            </a:r>
            <a:endParaRPr lang="en-US" dirty="0">
              <a:effectLs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18</a:t>
            </a:fld>
            <a:endParaRPr lang="en-US"/>
          </a:p>
        </p:txBody>
      </p:sp>
    </p:spTree>
    <p:extLst>
      <p:ext uri="{BB962C8B-B14F-4D97-AF65-F5344CB8AC3E}">
        <p14:creationId xmlns:p14="http://schemas.microsoft.com/office/powerpoint/2010/main" val="2852688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Franklin Gothic Book" panose="020B0503020102020204" pitchFamily="34" charset="0"/>
              </a:rPr>
              <a:t>Here are the basic rules for spousal benefits. The primary worker must have filed for benefits. The lower earning spouse must be at least 62 for a reduced benefit or full retirement age for the full spousal benefit. Spousal benefits do not earn delayed credits after FRA. </a:t>
            </a:r>
            <a:r>
              <a:rPr lang="en-US" b="1" dirty="0">
                <a:latin typeface="Franklin Gothic Medium" panose="020B0603020102020204" pitchFamily="34" charset="0"/>
              </a:rPr>
              <a:t>I'm sure you have lots of questions about spousal benefits. So let’s look some ways to maximize them</a:t>
            </a:r>
            <a:r>
              <a:rPr lang="en-US" dirty="0">
                <a:latin typeface="Franklin Gothic Medium" panose="020B0603020102020204" pitchFamily="34" charset="0"/>
              </a:rPr>
              <a:t>.</a:t>
            </a:r>
            <a:endParaRPr lang="en-US" dirty="0">
              <a:effectLst/>
              <a:latin typeface="Franklin Gothic Medium" panose="020B06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19</a:t>
            </a:fld>
            <a:endParaRPr lang="en-US"/>
          </a:p>
        </p:txBody>
      </p:sp>
    </p:spTree>
    <p:extLst>
      <p:ext uri="{BB962C8B-B14F-4D97-AF65-F5344CB8AC3E}">
        <p14:creationId xmlns:p14="http://schemas.microsoft.com/office/powerpoint/2010/main" val="92028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Franklin Gothic Book" panose="020B0503020102020204" pitchFamily="34" charset="0"/>
              </a:rPr>
              <a:t>A  divorced spouse can receive Social Security based on the ex-spouse's work record, providing the marriage lasted at least 10 years and the person receiving benefits is currently unmarried. Remember, men can receive divorced-spouse benefits too. If the divorce occurred more than two years ago, the ex-spouse doesn't need to have filed for his benefit. However, he or she must be at least 62.</a:t>
            </a:r>
            <a:endParaRPr lang="en-US" altLang="en-US" dirty="0">
              <a:latin typeface="Franklin Gothic Book" panose="020B0503020102020204" pitchFamily="34" charset="0"/>
              <a:ea typeface="ＭＳ Ｐゴシック" panose="020B0600070205080204" pitchFamily="34" charset="-128"/>
              <a:cs typeface="Arial" panose="020B06040202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20</a:t>
            </a:fld>
            <a:endParaRPr lang="en-US"/>
          </a:p>
        </p:txBody>
      </p:sp>
    </p:spTree>
    <p:extLst>
      <p:ext uri="{BB962C8B-B14F-4D97-AF65-F5344CB8AC3E}">
        <p14:creationId xmlns:p14="http://schemas.microsoft.com/office/powerpoint/2010/main" val="11345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C9A81B7-70E6-4E20-ACF8-16BF52DC2C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baseline="-25000">
                <a:solidFill>
                  <a:schemeClr val="tx1"/>
                </a:solidFill>
                <a:latin typeface="Arial" panose="020B0604020202020204" pitchFamily="34" charset="0"/>
                <a:ea typeface="ＭＳ Ｐゴシック" panose="020B0600070205080204" pitchFamily="34" charset="-128"/>
              </a:defRPr>
            </a:lvl1pPr>
            <a:lvl2pPr marL="742950" indent="-285750" defTabSz="989013">
              <a:defRPr baseline="-25000">
                <a:solidFill>
                  <a:schemeClr val="tx1"/>
                </a:solidFill>
                <a:latin typeface="Arial" panose="020B0604020202020204" pitchFamily="34" charset="0"/>
                <a:ea typeface="ＭＳ Ｐゴシック" panose="020B0600070205080204" pitchFamily="34" charset="-128"/>
              </a:defRPr>
            </a:lvl2pPr>
            <a:lvl3pPr marL="1143000" indent="-228600" defTabSz="989013">
              <a:defRPr baseline="-25000">
                <a:solidFill>
                  <a:schemeClr val="tx1"/>
                </a:solidFill>
                <a:latin typeface="Arial" panose="020B0604020202020204" pitchFamily="34" charset="0"/>
                <a:ea typeface="ＭＳ Ｐゴシック" panose="020B0600070205080204" pitchFamily="34" charset="-128"/>
              </a:defRPr>
            </a:lvl3pPr>
            <a:lvl4pPr marL="1600200" indent="-228600" defTabSz="989013">
              <a:defRPr baseline="-25000">
                <a:solidFill>
                  <a:schemeClr val="tx1"/>
                </a:solidFill>
                <a:latin typeface="Arial" panose="020B0604020202020204" pitchFamily="34" charset="0"/>
                <a:ea typeface="ＭＳ Ｐゴシック" panose="020B0600070205080204" pitchFamily="34" charset="-128"/>
              </a:defRPr>
            </a:lvl4pPr>
            <a:lvl5pPr marL="2057400" indent="-228600" defTabSz="989013">
              <a:defRPr baseline="-25000">
                <a:solidFill>
                  <a:schemeClr val="tx1"/>
                </a:solidFill>
                <a:latin typeface="Arial" panose="020B0604020202020204" pitchFamily="34" charset="0"/>
                <a:ea typeface="ＭＳ Ｐゴシック" panose="020B0600070205080204" pitchFamily="34" charset="-128"/>
              </a:defRPr>
            </a:lvl5pPr>
            <a:lvl6pPr marL="25146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367F9BAC-5502-49C9-9F15-1BD7B9D10E06}" type="slidenum">
              <a:rPr lang="en-US" altLang="en-US" baseline="0"/>
              <a:pPr/>
              <a:t>3</a:t>
            </a:fld>
            <a:endParaRPr lang="en-US" altLang="en-US" baseline="0"/>
          </a:p>
        </p:txBody>
      </p:sp>
      <p:sp>
        <p:nvSpPr>
          <p:cNvPr id="8195" name="Rectangle 2">
            <a:extLst>
              <a:ext uri="{FF2B5EF4-FFF2-40B4-BE49-F238E27FC236}">
                <a16:creationId xmlns:a16="http://schemas.microsoft.com/office/drawing/2014/main" id="{D708F89D-AA6B-481A-899E-3BF8EBF59E6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1805BBB1-F244-42CB-998E-621B0E7B5E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You also want to know how much you can expect to receive. Before you can retire, you've got to know how you are going to support yourself. That means doing a budget, lining up all your income sources and knowing how much you can expect to receive from each. Social Security, because it is a relatively known quantity, represents the foundation of that plan.</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 </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You're also probably asking when you should apply for Social Security. You may have heard that if you apply early your benefit will be lower than if you apply later. But is it worth missing out on all those extra checks to have a higher benefit later on? We're going to shed some light on this important question today.</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 </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Something your parents probably never asked is how it is possible to maximize benefits. There is absolutely nothing wrong with using the Social Security rules to your advantage. Today we're going to talk about five ways you can maximize your Social Security benefits simply by knowing the rules and making smart decisions.</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 </a:t>
            </a: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And finally, you're wondering if Social Security will be enough to live on in retirement. You probably already know the answer to this. Social Security represents about 40 percent of the average retiree's total income. But by coordinating Social Security with the rest of your retirement income plan, you can pursue the universal dream of a comfortable, worry-free retirement.</a:t>
            </a:r>
          </a:p>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Here are the rules for divorced-spouse benefits. More than one ex-spouse can receive benefits on the same worker's record. So, if your ex-husband has remarried a couple of times, all three ex-wives can claim divorced-spouse benefits, as long as each marriage lasted at least 10 years.</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The benefits paid to one ex-spouse do not affect those paid to the worker, the current spouse, or the other ex-spouses. You do not need to know your ex-spouse's whereabouts, only enough identifying information that the Social Security people can look up his records. You'll also need to provide documentation showing the dates of the marriage and divorce.</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If you are receiving divorced-spouse benefits and you remarry, your divorced-spouse benefits will stop. However, you may then be eligible for spousal benefits based on your new husband's work record. Or you can switch to your own benefit, of course, if you also qualify for Social Security. </a:t>
            </a:r>
            <a:endParaRPr lang="en-US" dirty="0">
              <a:effectLs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21</a:t>
            </a:fld>
            <a:endParaRPr lang="en-US"/>
          </a:p>
        </p:txBody>
      </p:sp>
    </p:spTree>
    <p:extLst>
      <p:ext uri="{BB962C8B-B14F-4D97-AF65-F5344CB8AC3E}">
        <p14:creationId xmlns:p14="http://schemas.microsoft.com/office/powerpoint/2010/main" val="3350777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Survivor benefits can be somewhat complicated, but it's important to understand how they work because decisions you make now can influence the amount of the survivor benefit later on.</a:t>
            </a:r>
          </a:p>
          <a:p>
            <a:endParaRPr lang="en-US" dirty="0">
              <a:effectLst/>
              <a:latin typeface="Franklin Gothic Book" panose="020B0503020102020204" pitchFamily="34" charset="0"/>
            </a:endParaRPr>
          </a:p>
          <a:p>
            <a:r>
              <a:rPr lang="en-US" dirty="0">
                <a:latin typeface="Franklin Gothic Book" panose="020B0503020102020204" pitchFamily="34" charset="0"/>
              </a:rPr>
              <a:t>There are two factors that influence the amount of the survivor benefit. The first factor is the age at which the deceased spouse claimed his own retirement benefit. If he or she originally applied for Social Security before full retirement age, the survivor benefit will be limited to his or her actual benefit or 82.5% of the PIA, whichever is higher. If the deceased applied at his full retirement age, the survivor benefit will equal 100% of the PIA. If he or she applied at 70, the survivor benefit will include delayed credits. We'll see an example in a moment.</a:t>
            </a:r>
            <a:endParaRPr lang="en-US" dirty="0">
              <a:effectLs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22</a:t>
            </a:fld>
            <a:endParaRPr lang="en-US"/>
          </a:p>
        </p:txBody>
      </p:sp>
    </p:spTree>
    <p:extLst>
      <p:ext uri="{BB962C8B-B14F-4D97-AF65-F5344CB8AC3E}">
        <p14:creationId xmlns:p14="http://schemas.microsoft.com/office/powerpoint/2010/main" val="408741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The second factor influencing the amount of the survivor benefit is the age at which the widow (or widower) claims the survivor benefit. If he or she claims it at 60, or 50 if disabled, the survivor benefit will equal 71.5% of the decedent’s PIA. If he or she claims it at full retirement age or later, the survivor benefit will equal 100% of the original amount. They may, of course, apply anytime between ages 60-70 and the reduction will be prorated.</a:t>
            </a:r>
            <a:endParaRPr lang="en-US" dirty="0">
              <a:effectLs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23</a:t>
            </a:fld>
            <a:endParaRPr lang="en-US"/>
          </a:p>
        </p:txBody>
      </p:sp>
    </p:spTree>
    <p:extLst>
      <p:ext uri="{BB962C8B-B14F-4D97-AF65-F5344CB8AC3E}">
        <p14:creationId xmlns:p14="http://schemas.microsoft.com/office/powerpoint/2010/main" val="3784587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If both spouses are receiving benefits and one spouse dies, the other spouse may switch to the higher benefit.</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t>Here's a hypothetical example. Let's say Joe and Julie are married. Both are over full retirement age and currently receiving Social Security benefits. Joe's benefit is $2,800 and Julie's benefit is $1,500. If Joe dies, Julie's $1,500 benefit will stop, and she will start receiving $2,800.</a:t>
            </a: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One important note about survivor planning is the loss of one benefit. Most widows and widowers need at least two-thirds of the amount of income they were receiving as a couple, so it is important to plan for the loss of one spouse's Social Security benefit. Even though it is often the higher benefit that will be retained, the death of a spouse means the loss of one Social Security check, regardless – which means less money coming into the household.</a:t>
            </a:r>
            <a:endParaRPr lang="en-US" dirty="0">
              <a:effectLs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24</a:t>
            </a:fld>
            <a:endParaRPr lang="en-US"/>
          </a:p>
        </p:txBody>
      </p:sp>
    </p:spTree>
    <p:extLst>
      <p:ext uri="{BB962C8B-B14F-4D97-AF65-F5344CB8AC3E}">
        <p14:creationId xmlns:p14="http://schemas.microsoft.com/office/powerpoint/2010/main" val="1956265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Now let's see what would happen if the deceased spouse had delayed the start of Social Security. In this hypothetical example Joe files for Social Security at age 70. His benefit is 124% of the $2,800 PIA, for a total benefit of $3,472. Now if he dies, Julie's survivor benefit will be equal to Joe's benefit of $3,472.</a:t>
            </a: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Survivor planning is a very important part of Savvy Social Security planning. Decisions you make now can influence the surviving spouse's standard of living later in life.</a:t>
            </a:r>
            <a:endParaRPr lang="en-US" dirty="0">
              <a:effectLs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25</a:t>
            </a:fld>
            <a:endParaRPr lang="en-US"/>
          </a:p>
        </p:txBody>
      </p:sp>
    </p:spTree>
    <p:extLst>
      <p:ext uri="{BB962C8B-B14F-4D97-AF65-F5344CB8AC3E}">
        <p14:creationId xmlns:p14="http://schemas.microsoft.com/office/powerpoint/2010/main" val="386202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Here are some of the rules for survivor benefits:</a:t>
            </a:r>
          </a:p>
          <a:p>
            <a:endParaRPr lang="en-US" dirty="0">
              <a:effectLst/>
              <a:latin typeface="Franklin Gothic Book" panose="020B0503020102020204" pitchFamily="34" charset="0"/>
            </a:endParaRPr>
          </a:p>
          <a:p>
            <a:r>
              <a:rPr lang="en-US" dirty="0">
                <a:latin typeface="Franklin Gothic Book" panose="020B0503020102020204" pitchFamily="34" charset="0"/>
              </a:rPr>
              <a:t>In order for the surviving spouse to receive survivor benefits, the marriage must have lasted at least 9 months, unless the death is ruled an accident.</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To start benefits, the survivor must be at least age 60, or 50 if disabled. However, if the widow or widower applies before full retirement age, the benefit will be reduced, as it is for regular retirement benefits. Some of the same principles that go into deciding when to apply for regular retirement benefits also apply to survivor benefits.</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If you remarry before age 60, you will not be able to receive a survivor benefit based on your previous spouse's earnings record, unless your remarriage ends.</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And divorced-spouse survivor benefits are available if the marriage lasted at least 10 years. Let’s look at that a little more since many people have been divorced and it’s not a widely known or understood benefit.</a:t>
            </a:r>
            <a:endParaRPr lang="en-US" dirty="0">
              <a:effectLs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26</a:t>
            </a:fld>
            <a:endParaRPr lang="en-US"/>
          </a:p>
        </p:txBody>
      </p:sp>
    </p:spTree>
    <p:extLst>
      <p:ext uri="{BB962C8B-B14F-4D97-AF65-F5344CB8AC3E}">
        <p14:creationId xmlns:p14="http://schemas.microsoft.com/office/powerpoint/2010/main" val="3998727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The first thing you can do, while you still have time, is improve your earnings record. Check your annual statement to make sure your earnings record is accurate. Mistakes are rare, because the earnings on file at Social Security were reported by employers when they submitted your Social Security taxes. But mistakes can happen, especially for self-employed individuals, whose earnings records are taken from tax returns.</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The next thing is to consider how you might be able to improve your earnings record. If you do not have 35 years of earnings, can you work a few more years so they will not be filled in with zeroes? If you had several years of low earnings early in your career, can you work a few more years now, while you are in your peak earnings years, so those low-earning years will be replaced with high-earning ones? </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Franklin Gothic Book" panose="020B0503020102020204" pitchFamily="34" charset="0"/>
                <a:ea typeface="+mn-ea"/>
                <a:cs typeface="+mn-cs"/>
              </a:rPr>
              <a:t>Even if you start receiving Social Security but continue to work, your earnings record will be updated. However, it's important to know that if you start receiving Social Security before reaching full retirement age, and if you earn over a certain amount each year ($18,960 in 2021) one dollar in benefits will be withheld for every two dollars you earn over the threshold amount</a:t>
            </a:r>
            <a:r>
              <a:rPr lang="en-US" dirty="0">
                <a:latin typeface="Franklin Gothic Book" panose="020B0503020102020204" pitchFamily="34" charset="0"/>
              </a:rPr>
              <a:t>. </a:t>
            </a:r>
            <a:endParaRPr lang="en-US" dirty="0">
              <a:effectLst/>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27</a:t>
            </a:fld>
            <a:endParaRPr lang="en-US"/>
          </a:p>
        </p:txBody>
      </p:sp>
    </p:spTree>
    <p:extLst>
      <p:ext uri="{BB962C8B-B14F-4D97-AF65-F5344CB8AC3E}">
        <p14:creationId xmlns:p14="http://schemas.microsoft.com/office/powerpoint/2010/main" val="1648626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Applying for benefits at the optimal time is the best way to maximize your Social Security benefit. The chief reason for delaying benefits is because that will result in the highest lifetime benefit for you and your survivor. But there is no one-size-fits-all answer to this question. The important thing is to apply at the time that is optimal for you.</a:t>
            </a:r>
            <a:endParaRPr lang="en-US" dirty="0">
              <a:effectLst/>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28</a:t>
            </a:fld>
            <a:endParaRPr lang="en-US"/>
          </a:p>
        </p:txBody>
      </p:sp>
    </p:spTree>
    <p:extLst>
      <p:ext uri="{BB962C8B-B14F-4D97-AF65-F5344CB8AC3E}">
        <p14:creationId xmlns:p14="http://schemas.microsoft.com/office/powerpoint/2010/main" val="3819823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While the earnings test isn't truly a "tax," it is a way in which the government takes back some of your income, so we're including it in this discussion. But it is different from true taxation of benefits, which we'll get to next.</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One important consideration in deciding when to apply for benefits is whether or not you plan to work. If you apply before you turn full retirement age, in 2021, $1 in benefits will be withheld for every $2 you earn over $18,960. </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Now, it's important to know that this money isn't truly taken away. Rather, your benefit will be adjusted upward when you turn full retirement age to make it as if you had applied later. This means that if some of your benefits are withheld due to the earnings test, your new benefit will be higher, as if you had started at 63 or 64 or 65, instead of 62. </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Please don't let the annual earnings test discourage you from working. The more money you earn, the more money you will have. Social Security does not "penalize" you for working. Once the adjustment is made, you will end up with a higher benefit for the rest of your life. And, of course, the earnings themselves will contribute to your financial well-being. To avoid the earnings test entirely, just wait until you are full retirement age or later to apply for benefits.</a:t>
            </a:r>
            <a:endParaRPr lang="en-US" dirty="0">
              <a:effectLs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29</a:t>
            </a:fld>
            <a:endParaRPr lang="en-US"/>
          </a:p>
        </p:txBody>
      </p:sp>
    </p:spTree>
    <p:extLst>
      <p:ext uri="{BB962C8B-B14F-4D97-AF65-F5344CB8AC3E}">
        <p14:creationId xmlns:p14="http://schemas.microsoft.com/office/powerpoint/2010/main" val="1676570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The first thing to look at when you are coordinating spousal benefits is this: Is the lower-earning spouse’s PIA more or less than 50% of the higher earning spouse’s PIA? If the lower earning spouse’s benefit is more than 50% of the higher earning spouse’s PIA, the way to maximize lifetime benefits is for both spouses to claim their benefit at 70. Our calculators show that if both spouses have average or longer-than-average life expectancies, this will maximize benefits for both of them over their lifetimes. </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Then, depending on the spouses’ ages, one spouse may be able to claim a spousal benefit between age 66 and 70. The rules have recently changed on this. If you were born before 1954, you may be able to claim a spousal benefit while your own benefit builds delayed credits to age 70. Please come talk to us so we can determine if you are grandfathered under the old rules. If so, it could mean tens of thousands of dollars in extra benefits for you.</a:t>
            </a:r>
            <a:endParaRPr lang="en-US" dirty="0">
              <a:effectLs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30</a:t>
            </a:fld>
            <a:endParaRPr lang="en-US"/>
          </a:p>
        </p:txBody>
      </p:sp>
    </p:spTree>
    <p:extLst>
      <p:ext uri="{BB962C8B-B14F-4D97-AF65-F5344CB8AC3E}">
        <p14:creationId xmlns:p14="http://schemas.microsoft.com/office/powerpoint/2010/main" val="3840095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First, Social Security is one of the few sources of income you can't outlive. If you are worried about running out of personal assets in your old age, you need not have that fear with Social Security, because it continues until you die. And, of course, the longer you live, the more you will extract from the system. </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If your benefit starts out at $2,000 per month, and if you live 10 more years, you will receive nearly $300,000 in lifetime benefits. If you live 20 more years, you'll receive over $600,000 in lifetime benefits. And if you live 30 more years, you'll receive over $1 million over your lifetime. This assumes annual cost-of-living adjustments, or COLAs, of 2%.</a:t>
            </a:r>
            <a:endParaRPr lang="en-US" altLang="en-US" dirty="0">
              <a:latin typeface="Franklin Gothic Book" panose="020B0503020102020204" pitchFamily="34" charset="0"/>
              <a:ea typeface="ＭＳ Ｐゴシック" panose="020B0600070205080204" pitchFamily="34" charset="-128"/>
              <a:cs typeface="Arial" panose="020B06040202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4</a:t>
            </a:fld>
            <a:endParaRPr lang="en-US"/>
          </a:p>
        </p:txBody>
      </p:sp>
    </p:spTree>
    <p:extLst>
      <p:ext uri="{BB962C8B-B14F-4D97-AF65-F5344CB8AC3E}">
        <p14:creationId xmlns:p14="http://schemas.microsoft.com/office/powerpoint/2010/main" val="897903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DFB41DB-2D32-4B7E-A5A7-089F44A88B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baseline="-25000">
                <a:solidFill>
                  <a:schemeClr val="tx1"/>
                </a:solidFill>
                <a:latin typeface="Arial" panose="020B0604020202020204" pitchFamily="34" charset="0"/>
                <a:ea typeface="ＭＳ Ｐゴシック" panose="020B0600070205080204" pitchFamily="34" charset="-128"/>
              </a:defRPr>
            </a:lvl1pPr>
            <a:lvl2pPr marL="742950" indent="-285750" defTabSz="989013">
              <a:defRPr baseline="-25000">
                <a:solidFill>
                  <a:schemeClr val="tx1"/>
                </a:solidFill>
                <a:latin typeface="Arial" panose="020B0604020202020204" pitchFamily="34" charset="0"/>
                <a:ea typeface="ＭＳ Ｐゴシック" panose="020B0600070205080204" pitchFamily="34" charset="-128"/>
              </a:defRPr>
            </a:lvl2pPr>
            <a:lvl3pPr marL="1143000" indent="-228600" defTabSz="989013">
              <a:defRPr baseline="-25000">
                <a:solidFill>
                  <a:schemeClr val="tx1"/>
                </a:solidFill>
                <a:latin typeface="Arial" panose="020B0604020202020204" pitchFamily="34" charset="0"/>
                <a:ea typeface="ＭＳ Ｐゴシック" panose="020B0600070205080204" pitchFamily="34" charset="-128"/>
              </a:defRPr>
            </a:lvl3pPr>
            <a:lvl4pPr marL="1600200" indent="-228600" defTabSz="989013">
              <a:defRPr baseline="-25000">
                <a:solidFill>
                  <a:schemeClr val="tx1"/>
                </a:solidFill>
                <a:latin typeface="Arial" panose="020B0604020202020204" pitchFamily="34" charset="0"/>
                <a:ea typeface="ＭＳ Ｐゴシック" panose="020B0600070205080204" pitchFamily="34" charset="-128"/>
              </a:defRPr>
            </a:lvl4pPr>
            <a:lvl5pPr marL="2057400" indent="-228600" defTabSz="989013">
              <a:defRPr baseline="-25000">
                <a:solidFill>
                  <a:schemeClr val="tx1"/>
                </a:solidFill>
                <a:latin typeface="Arial" panose="020B0604020202020204" pitchFamily="34" charset="0"/>
                <a:ea typeface="ＭＳ Ｐゴシック" panose="020B0600070205080204" pitchFamily="34" charset="-128"/>
              </a:defRPr>
            </a:lvl5pPr>
            <a:lvl6pPr marL="25146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AE49C255-90DC-49EC-A032-F349FE57A514}" type="slidenum">
              <a:rPr lang="en-US" altLang="en-US" baseline="0"/>
              <a:pPr/>
              <a:t>31</a:t>
            </a:fld>
            <a:endParaRPr lang="en-US" altLang="en-US" baseline="0"/>
          </a:p>
        </p:txBody>
      </p:sp>
      <p:sp>
        <p:nvSpPr>
          <p:cNvPr id="63491" name="Rectangle 2">
            <a:extLst>
              <a:ext uri="{FF2B5EF4-FFF2-40B4-BE49-F238E27FC236}">
                <a16:creationId xmlns:a16="http://schemas.microsoft.com/office/drawing/2014/main" id="{B490B0AD-D8E9-4383-A4C1-36A3B8C57D80}"/>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53184BE5-22E2-4DB9-B06E-060EB5CBEF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Strategy #5 for maximizing Social Security benefits is to coordinate Social Security with your overall retirement income plan. </a:t>
            </a:r>
          </a:p>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-Social Security doesn’t work in a vacuum. It is only one piece of the retirement puzzle.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altLang="en-US" dirty="0">
                <a:ea typeface="ＭＳ Ｐゴシック" pitchFamily="34" charset="-128"/>
              </a:rPr>
              <a:t>The investment plan offers a diversified mix of primary investment funds that span the risk-return spectrum.  Before you select any funds you should review each funds performance &amp; overview by visiting your my FRS.com personal site or you can call the frs guide line.</a:t>
            </a:r>
          </a:p>
          <a:p>
            <a:endParaRPr lang="en-US" altLang="en-US" dirty="0">
              <a:ea typeface="ＭＳ Ｐゴシック" pitchFamily="34" charset="-128"/>
            </a:endParaRPr>
          </a:p>
          <a:p>
            <a:r>
              <a:rPr lang="en-US" altLang="en-US" dirty="0">
                <a:ea typeface="ＭＳ Ｐゴシック" pitchFamily="34" charset="-128"/>
              </a:rPr>
              <a:t>Once you have chosen your funds you can go in and change them any time you would like.  If you have multiple funds in your plan, you can set up your contributions to go into each fund.  Either by a certain percent to each fund or evenly distributed to each fund.</a:t>
            </a:r>
          </a:p>
        </p:txBody>
      </p:sp>
      <p:sp>
        <p:nvSpPr>
          <p:cNvPr id="110596" name="Slide Number Placeholder 3"/>
          <p:cNvSpPr>
            <a:spLocks noGrp="1"/>
          </p:cNvSpPr>
          <p:nvPr>
            <p:ph type="sldNum" sz="quarter" idx="5"/>
          </p:nvPr>
        </p:nvSpPr>
        <p:spPr>
          <a:noFill/>
        </p:spPr>
        <p:txBody>
          <a:bodyPr/>
          <a:lstStyle/>
          <a:p>
            <a:fld id="{84ABC633-A136-4652-AA06-C3BD5DA8AC13}" type="slidenum">
              <a:rPr lang="en-US" altLang="en-US" smtClean="0">
                <a:latin typeface="Arial" charset="0"/>
              </a:rPr>
              <a:pPr/>
              <a:t>32</a:t>
            </a:fld>
            <a:endParaRPr lang="en-US" altLang="en-US" dirty="0">
              <a:latin typeface="Arial" charset="0"/>
            </a:endParaRPr>
          </a:p>
        </p:txBody>
      </p:sp>
    </p:spTree>
    <p:extLst>
      <p:ext uri="{BB962C8B-B14F-4D97-AF65-F5344CB8AC3E}">
        <p14:creationId xmlns:p14="http://schemas.microsoft.com/office/powerpoint/2010/main" val="1302996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28967-7B7D-6A4F-9F3A-7E542AB3CBF7}" type="slidenum">
              <a:rPr lang="en-US" smtClean="0"/>
              <a:t>33</a:t>
            </a:fld>
            <a:endParaRPr lang="en-US"/>
          </a:p>
        </p:txBody>
      </p:sp>
    </p:spTree>
    <p:extLst>
      <p:ext uri="{BB962C8B-B14F-4D97-AF65-F5344CB8AC3E}">
        <p14:creationId xmlns:p14="http://schemas.microsoft.com/office/powerpoint/2010/main" val="988259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r>
              <a:rPr lang="en-US" altLang="en-US" dirty="0">
                <a:ea typeface="ＭＳ Ｐゴシック" pitchFamily="34" charset="-128"/>
              </a:rPr>
              <a:t>The investment plan offers a diversified mix of primary investment funds that span the risk-return spectrum.  Before you select any funds you should review each funds performance &amp; overview by visiting your my FRS.com personal site or you can call the frs guide line.</a:t>
            </a:r>
          </a:p>
          <a:p>
            <a:endParaRPr lang="en-US" altLang="en-US" dirty="0">
              <a:ea typeface="ＭＳ Ｐゴシック" pitchFamily="34" charset="-128"/>
            </a:endParaRPr>
          </a:p>
          <a:p>
            <a:r>
              <a:rPr lang="en-US" altLang="en-US" dirty="0">
                <a:ea typeface="ＭＳ Ｐゴシック" pitchFamily="34" charset="-128"/>
              </a:rPr>
              <a:t>Once you have chosen your funds you can go in and change them any time you would like.  If you have multiple funds in your plan, you can set up your contributions to go into each fund.  Either by a certain percent to each fund or evenly distributed to each fund.</a:t>
            </a:r>
          </a:p>
        </p:txBody>
      </p:sp>
      <p:sp>
        <p:nvSpPr>
          <p:cNvPr id="110596" name="Slide Number Placeholder 3"/>
          <p:cNvSpPr>
            <a:spLocks noGrp="1"/>
          </p:cNvSpPr>
          <p:nvPr>
            <p:ph type="sldNum" sz="quarter" idx="5"/>
          </p:nvPr>
        </p:nvSpPr>
        <p:spPr>
          <a:noFill/>
        </p:spPr>
        <p:txBody>
          <a:bodyPr/>
          <a:lstStyle/>
          <a:p>
            <a:fld id="{84ABC633-A136-4652-AA06-C3BD5DA8AC13}" type="slidenum">
              <a:rPr lang="en-US" altLang="en-US" smtClean="0">
                <a:latin typeface="Arial" charset="0"/>
              </a:rPr>
              <a:pPr/>
              <a:t>34</a:t>
            </a:fld>
            <a:endParaRPr lang="en-US" altLang="en-US" dirty="0">
              <a:latin typeface="Arial" charset="0"/>
            </a:endParaRPr>
          </a:p>
        </p:txBody>
      </p:sp>
    </p:spTree>
    <p:extLst>
      <p:ext uri="{BB962C8B-B14F-4D97-AF65-F5344CB8AC3E}">
        <p14:creationId xmlns:p14="http://schemas.microsoft.com/office/powerpoint/2010/main" val="2423316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DC9134FF-CF04-4CA9-AA73-1BA9A44EC49D}"/>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AEC38AE0-40BA-4182-8647-A657DDA24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67588" name="Slide Number Placeholder 3">
            <a:extLst>
              <a:ext uri="{FF2B5EF4-FFF2-40B4-BE49-F238E27FC236}">
                <a16:creationId xmlns:a16="http://schemas.microsoft.com/office/drawing/2014/main" id="{0EF1F1EA-76F5-459D-8CCD-219F0E654E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baseline="-25000">
                <a:solidFill>
                  <a:schemeClr val="tx1"/>
                </a:solidFill>
                <a:latin typeface="Arial" panose="020B0604020202020204" pitchFamily="34" charset="0"/>
                <a:ea typeface="ＭＳ Ｐゴシック" panose="020B0600070205080204" pitchFamily="34" charset="-128"/>
              </a:defRPr>
            </a:lvl1pPr>
            <a:lvl2pPr marL="742950" indent="-285750" defTabSz="989013">
              <a:defRPr baseline="-25000">
                <a:solidFill>
                  <a:schemeClr val="tx1"/>
                </a:solidFill>
                <a:latin typeface="Arial" panose="020B0604020202020204" pitchFamily="34" charset="0"/>
                <a:ea typeface="ＭＳ Ｐゴシック" panose="020B0600070205080204" pitchFamily="34" charset="-128"/>
              </a:defRPr>
            </a:lvl2pPr>
            <a:lvl3pPr marL="1143000" indent="-228600" defTabSz="989013">
              <a:defRPr baseline="-25000">
                <a:solidFill>
                  <a:schemeClr val="tx1"/>
                </a:solidFill>
                <a:latin typeface="Arial" panose="020B0604020202020204" pitchFamily="34" charset="0"/>
                <a:ea typeface="ＭＳ Ｐゴシック" panose="020B0600070205080204" pitchFamily="34" charset="-128"/>
              </a:defRPr>
            </a:lvl3pPr>
            <a:lvl4pPr marL="1600200" indent="-228600" defTabSz="989013">
              <a:defRPr baseline="-25000">
                <a:solidFill>
                  <a:schemeClr val="tx1"/>
                </a:solidFill>
                <a:latin typeface="Arial" panose="020B0604020202020204" pitchFamily="34" charset="0"/>
                <a:ea typeface="ＭＳ Ｐゴシック" panose="020B0600070205080204" pitchFamily="34" charset="-128"/>
              </a:defRPr>
            </a:lvl4pPr>
            <a:lvl5pPr marL="2057400" indent="-228600" defTabSz="989013">
              <a:defRPr baseline="-25000">
                <a:solidFill>
                  <a:schemeClr val="tx1"/>
                </a:solidFill>
                <a:latin typeface="Arial" panose="020B0604020202020204" pitchFamily="34" charset="0"/>
                <a:ea typeface="ＭＳ Ｐゴシック" panose="020B0600070205080204" pitchFamily="34" charset="-128"/>
              </a:defRPr>
            </a:lvl5pPr>
            <a:lvl6pPr marL="25146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C7CD174A-9302-41F2-8414-B403BC0D6B2D}" type="slidenum">
              <a:rPr lang="en-US" altLang="en-US" baseline="0"/>
              <a:pPr/>
              <a:t>35</a:t>
            </a:fld>
            <a:endParaRPr lang="en-US" altLang="en-US" baseline="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Now on to the true tax on Social Security benefits. This table shows the taxation of Social Security benefits based on various income levels</a:t>
            </a:r>
            <a:r>
              <a:rPr lang="en-US" b="1" dirty="0">
                <a:latin typeface="Franklin Gothic Book" panose="020B0503020102020204" pitchFamily="34" charset="0"/>
              </a:rPr>
              <a:t>.</a:t>
            </a:r>
            <a:r>
              <a:rPr lang="en-US" dirty="0">
                <a:latin typeface="Franklin Gothic Book" panose="020B0503020102020204" pitchFamily="34" charset="0"/>
              </a:rPr>
              <a:t> "Income" in this case means provisional income, which includes adjusted gross income, plus one-half of the Social Security benefit plus any tax-exempt interest. If provisional income is under $32,000 for a married couple no benefits are subject to tax. If provisional income is between $32,000 and $44,000, up to 50% of a married couple's benefits are subject to tax. If provisional income is over $44,000, up to 85% of benefits are subject to tax. The thresholds for a single individual are $25,000 and $34,000. In the case of married filing separately and living with spouse, up to 85% of Social Security is taxable regardless of income level.</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The important thing to remember here is that up to 85% of your Social Security benefits may be subject to tax, depending on how much other income you have.</a:t>
            </a:r>
            <a:endParaRPr lang="en-US" dirty="0">
              <a:effectLst/>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36</a:t>
            </a:fld>
            <a:endParaRPr lang="en-US"/>
          </a:p>
        </p:txBody>
      </p:sp>
    </p:spTree>
    <p:extLst>
      <p:ext uri="{BB962C8B-B14F-4D97-AF65-F5344CB8AC3E}">
        <p14:creationId xmlns:p14="http://schemas.microsoft.com/office/powerpoint/2010/main" val="19972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You can minimize taxes on Social Security by lowering your other income, especially investment income. But you should be aware that municipal bond interest, which is usually tax-free, counts as income for the purpose of calculating the tax on Social Security benefits. </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Anticipate the required minimum distributions from your IRA, which may cause you to be in a higher tax bracket and may cause some of your Social Security benefits to be taxable. Consider drawing down IRAs before age 72, or converting a traditional IRA to a Roth IRA, which generates tax free income. </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Delaying claiming Social Security will reduce the number of years your benefits are subject to tax. And think about how to reduce your expenses: pay down debt and adopt a simpler lifestyle, so you can make do with less income. Continue to manage taxes throughout retirement, not just the first few years. As always, please consult with your tax advisor about your individual situation.</a:t>
            </a:r>
            <a:endParaRPr lang="en-US" dirty="0">
              <a:effectLs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37</a:t>
            </a:fld>
            <a:endParaRPr lang="en-US"/>
          </a:p>
        </p:txBody>
      </p:sp>
    </p:spTree>
    <p:extLst>
      <p:ext uri="{BB962C8B-B14F-4D97-AF65-F5344CB8AC3E}">
        <p14:creationId xmlns:p14="http://schemas.microsoft.com/office/powerpoint/2010/main" val="3516479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we went through four insights designed to help us get an understanding of the problem and develop a belief in a solution that might work. In brief, the insights were:</a:t>
            </a:r>
            <a:endParaRPr lang="en-US" dirty="0">
              <a:effectLst/>
            </a:endParaRPr>
          </a:p>
          <a:p>
            <a:r>
              <a:rPr lang="en-US" dirty="0"/>
              <a:t> </a:t>
            </a:r>
            <a:endParaRPr lang="en-US" dirty="0">
              <a:effectLst/>
            </a:endParaRPr>
          </a:p>
          <a:p>
            <a:pPr marL="228600" indent="-228600">
              <a:buFont typeface="+mj-lt"/>
              <a:buAutoNum type="arabicParenR"/>
            </a:pPr>
            <a:r>
              <a:rPr lang="en-US" dirty="0"/>
              <a:t>Social Security offers inflation-protected income for life, including survivor benefits.</a:t>
            </a:r>
            <a:endParaRPr lang="en-US" dirty="0">
              <a:effectLst/>
            </a:endParaRPr>
          </a:p>
          <a:p>
            <a:pPr marL="228600" indent="-228600">
              <a:buFont typeface="+mj-lt"/>
              <a:buAutoNum type="arabicParenR"/>
            </a:pPr>
            <a:r>
              <a:rPr lang="en-US" dirty="0"/>
              <a:t>Your monthly benefit will be reduced if you claim “early.”</a:t>
            </a:r>
            <a:endParaRPr lang="en-US" dirty="0">
              <a:effectLst/>
            </a:endParaRPr>
          </a:p>
          <a:p>
            <a:pPr marL="228600" indent="-228600">
              <a:buFont typeface="+mj-lt"/>
              <a:buAutoNum type="arabicParenR"/>
            </a:pPr>
            <a:r>
              <a:rPr lang="en-US" dirty="0"/>
              <a:t>Couples should always maximize the higher earner’s benefit for the surviving spouse.</a:t>
            </a:r>
            <a:endParaRPr lang="en-US" dirty="0">
              <a:effectLst/>
            </a:endParaRPr>
          </a:p>
          <a:p>
            <a:pPr marL="228600" indent="-228600">
              <a:buFont typeface="+mj-lt"/>
              <a:buAutoNum type="arabicParenR"/>
            </a:pPr>
            <a:r>
              <a:rPr lang="en-US" dirty="0"/>
              <a:t>If you’re widowed or divorced, you may be eligible for benefits that can increase your check.</a:t>
            </a:r>
            <a:endParaRPr lang="en-US" dirty="0">
              <a:effectLst/>
            </a:endParaRPr>
          </a:p>
          <a:p>
            <a:r>
              <a:rPr lang="en-US" dirty="0"/>
              <a:t> </a:t>
            </a:r>
            <a:endParaRPr lang="en-US" dirty="0">
              <a:effectLst/>
            </a:endParaRPr>
          </a:p>
          <a:p>
            <a:r>
              <a:rPr lang="en-US" dirty="0"/>
              <a:t>And so that understanding of the problem brings us to this solution…</a:t>
            </a:r>
            <a:endParaRPr lang="en-US" dirty="0">
              <a:effectLst/>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38</a:t>
            </a:fld>
            <a:endParaRPr lang="en-US"/>
          </a:p>
        </p:txBody>
      </p:sp>
    </p:spTree>
    <p:extLst>
      <p:ext uri="{BB962C8B-B14F-4D97-AF65-F5344CB8AC3E}">
        <p14:creationId xmlns:p14="http://schemas.microsoft.com/office/powerpoint/2010/main" val="2132946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It is important to consider Social Security in the context of your other retirement resources, including pensions, IRAs, and 401(k)s; the required minimum distributions you'll be needing to take at age 72; your overall investment portfolio; and your plans for working in retirement. All of these resources should be coordinated to give you the income you need for the rest of your life.</a:t>
            </a:r>
          </a:p>
          <a:p>
            <a:r>
              <a:rPr lang="en-US" dirty="0">
                <a:latin typeface="Franklin Gothic Book" panose="020B0503020102020204" pitchFamily="34" charset="0"/>
              </a:rPr>
              <a:t> </a:t>
            </a:r>
          </a:p>
          <a:p>
            <a:r>
              <a:rPr lang="en-US" dirty="0">
                <a:latin typeface="Franklin Gothic Book" panose="020B0503020102020204" pitchFamily="34" charset="0"/>
              </a:rPr>
              <a:t>Please don't be afraid to ask for help. Retirement planning is easy when it's a matter of stashing part of your salary into a 401(k) or IRA. But when the time comes for you to convert your nest egg into an income stream, you want to make sure it doesn't run out. Social Security may be the bedrock of your retirement income plan, but it must be coordinated with your other resources to give you the stability and security you deserve.</a:t>
            </a:r>
          </a:p>
          <a:p>
            <a:endParaRPr lang="en-US" dirty="0"/>
          </a:p>
        </p:txBody>
      </p:sp>
      <p:sp>
        <p:nvSpPr>
          <p:cNvPr id="4" name="Slide Number Placeholder 3"/>
          <p:cNvSpPr>
            <a:spLocks noGrp="1"/>
          </p:cNvSpPr>
          <p:nvPr>
            <p:ph type="sldNum" sz="quarter" idx="5"/>
          </p:nvPr>
        </p:nvSpPr>
        <p:spPr/>
        <p:txBody>
          <a:bodyPr/>
          <a:lstStyle/>
          <a:p>
            <a:fld id="{0A928967-7B7D-6A4F-9F3A-7E542AB3CBF7}" type="slidenum">
              <a:rPr lang="en-US" smtClean="0"/>
              <a:t>39</a:t>
            </a:fld>
            <a:endParaRPr lang="en-US"/>
          </a:p>
        </p:txBody>
      </p:sp>
    </p:spTree>
    <p:extLst>
      <p:ext uri="{BB962C8B-B14F-4D97-AF65-F5344CB8AC3E}">
        <p14:creationId xmlns:p14="http://schemas.microsoft.com/office/powerpoint/2010/main" val="3459777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Franklin Gothic Book" panose="020B0503020102020204" pitchFamily="34" charset="0"/>
                <a:ea typeface="ＭＳ Ｐゴシック" panose="020B0600070205080204" pitchFamily="34" charset="-128"/>
                <a:cs typeface="Arial" panose="020B0604020202020204" pitchFamily="34" charset="0"/>
              </a:rPr>
              <a:t>We've covered a lot of ground today, but you probably still have questions.</a:t>
            </a:r>
          </a:p>
          <a:p>
            <a:pPr eaLnBrk="1" hangingPunct="1"/>
            <a:r>
              <a:rPr lang="en-US" altLang="en-US" dirty="0">
                <a:latin typeface="Franklin Gothic Book" panose="020B0503020102020204" pitchFamily="34" charset="0"/>
                <a:ea typeface="ＭＳ Ｐゴシック" panose="020B0600070205080204" pitchFamily="34" charset="-128"/>
                <a:cs typeface="Arial" panose="020B0604020202020204" pitchFamily="34" charset="0"/>
              </a:rPr>
              <a:t> </a:t>
            </a:r>
          </a:p>
          <a:p>
            <a:pPr marL="171441" indent="-171441">
              <a:buFont typeface="Arial" panose="020B0604020202020204" pitchFamily="34" charset="0"/>
              <a:buChar char="•"/>
            </a:pPr>
            <a:r>
              <a:rPr lang="en-US" altLang="en-US" dirty="0">
                <a:latin typeface="Franklin Gothic Book" panose="020B0503020102020204" pitchFamily="34" charset="0"/>
                <a:ea typeface="ＭＳ Ｐゴシック" panose="020B0600070205080204" pitchFamily="34" charset="-128"/>
                <a:cs typeface="Arial" panose="020B0604020202020204" pitchFamily="34" charset="0"/>
              </a:rPr>
              <a:t>When should you apply for Social Security? </a:t>
            </a:r>
          </a:p>
          <a:p>
            <a:pPr marL="171441" indent="-171441">
              <a:buFont typeface="Arial" panose="020B0604020202020204" pitchFamily="34" charset="0"/>
              <a:buChar char="•"/>
            </a:pPr>
            <a:r>
              <a:rPr lang="en-US" altLang="en-US" dirty="0">
                <a:latin typeface="Franklin Gothic Book" panose="020B0503020102020204" pitchFamily="34" charset="0"/>
                <a:ea typeface="ＭＳ Ｐゴシック" panose="020B0600070205080204" pitchFamily="34" charset="-128"/>
                <a:cs typeface="Arial" panose="020B0604020202020204" pitchFamily="34" charset="0"/>
              </a:rPr>
              <a:t>What if you want to keep working?</a:t>
            </a:r>
          </a:p>
          <a:p>
            <a:pPr marL="171441" indent="-171441">
              <a:buFont typeface="Arial" panose="020B0604020202020204" pitchFamily="34" charset="0"/>
              <a:buChar char="•"/>
            </a:pPr>
            <a:r>
              <a:rPr lang="en-US" altLang="en-US" dirty="0">
                <a:latin typeface="Franklin Gothic Book" panose="020B0503020102020204" pitchFamily="34" charset="0"/>
                <a:ea typeface="ＭＳ Ｐゴシック" panose="020B0600070205080204" pitchFamily="34" charset="-128"/>
                <a:cs typeface="Arial" panose="020B0604020202020204" pitchFamily="34" charset="0"/>
              </a:rPr>
              <a:t>What if you've already applied?</a:t>
            </a:r>
          </a:p>
          <a:p>
            <a:pPr marL="171441" indent="-171441">
              <a:buFont typeface="Arial" panose="020B0604020202020204" pitchFamily="34" charset="0"/>
              <a:buChar char="•"/>
            </a:pPr>
            <a:r>
              <a:rPr lang="en-US" altLang="en-US" dirty="0">
                <a:latin typeface="Franklin Gothic Book" panose="020B0503020102020204" pitchFamily="34" charset="0"/>
                <a:ea typeface="ＭＳ Ｐゴシック" panose="020B0600070205080204" pitchFamily="34" charset="-128"/>
                <a:cs typeface="Arial" panose="020B0604020202020204" pitchFamily="34" charset="0"/>
              </a:rPr>
              <a:t>How much will your benefits be?</a:t>
            </a:r>
          </a:p>
          <a:p>
            <a:pPr marL="171441" indent="-171441">
              <a:buFont typeface="Arial" panose="020B0604020202020204" pitchFamily="34" charset="0"/>
              <a:buChar char="•"/>
            </a:pPr>
            <a:r>
              <a:rPr lang="en-US" altLang="en-US" dirty="0">
                <a:latin typeface="Franklin Gothic Book" panose="020B0503020102020204" pitchFamily="34" charset="0"/>
                <a:ea typeface="ＭＳ Ｐゴシック" panose="020B0600070205080204" pitchFamily="34" charset="-128"/>
                <a:cs typeface="Arial" panose="020B0604020202020204" pitchFamily="34" charset="0"/>
              </a:rPr>
              <a:t>How can you coordinate spousal benefits?</a:t>
            </a:r>
          </a:p>
          <a:p>
            <a:pPr marL="171441" indent="-171441">
              <a:buFont typeface="Arial" panose="020B0604020202020204" pitchFamily="34" charset="0"/>
              <a:buChar char="•"/>
            </a:pPr>
            <a:r>
              <a:rPr lang="en-US" altLang="en-US" dirty="0">
                <a:latin typeface="Franklin Gothic Book" panose="020B0503020102020204" pitchFamily="34" charset="0"/>
                <a:ea typeface="ＭＳ Ｐゴシック" panose="020B0600070205080204" pitchFamily="34" charset="-128"/>
                <a:cs typeface="Arial" panose="020B0604020202020204" pitchFamily="34" charset="0"/>
              </a:rPr>
              <a:t>What's the best long-term strategy for your situation?</a:t>
            </a:r>
          </a:p>
          <a:p>
            <a:pPr marL="171441" indent="-171441">
              <a:buFont typeface="Arial" panose="020B0604020202020204" pitchFamily="34" charset="0"/>
              <a:buChar char="•"/>
            </a:pPr>
            <a:r>
              <a:rPr lang="en-US" altLang="en-US" dirty="0">
                <a:latin typeface="Franklin Gothic Book" panose="020B0503020102020204" pitchFamily="34" charset="0"/>
                <a:ea typeface="ＭＳ Ｐゴシック" panose="020B0600070205080204" pitchFamily="34" charset="-128"/>
                <a:cs typeface="Arial" panose="020B0604020202020204" pitchFamily="34" charset="0"/>
              </a:rPr>
              <a:t>What should you do next?</a:t>
            </a:r>
          </a:p>
          <a:p>
            <a:pPr eaLnBrk="1" hangingPunct="1"/>
            <a:r>
              <a:rPr lang="en-US" altLang="en-US" dirty="0">
                <a:latin typeface="Franklin Gothic Book" panose="020B0503020102020204" pitchFamily="34" charset="0"/>
                <a:ea typeface="ＭＳ Ｐゴシック" panose="020B0600070205080204" pitchFamily="34" charset="-128"/>
                <a:cs typeface="Arial" panose="020B0604020202020204" pitchFamily="34" charset="0"/>
              </a:rPr>
              <a:t> </a:t>
            </a:r>
          </a:p>
          <a:p>
            <a:pPr eaLnBrk="1" hangingPunct="1"/>
            <a:r>
              <a:rPr lang="en-US" altLang="en-US" dirty="0">
                <a:latin typeface="Franklin Gothic Book" panose="020B0503020102020204" pitchFamily="34" charset="0"/>
                <a:ea typeface="ＭＳ Ｐゴシック" panose="020B0600070205080204" pitchFamily="34" charset="-128"/>
                <a:cs typeface="Arial" panose="020B0604020202020204" pitchFamily="34" charset="0"/>
              </a:rPr>
              <a:t>We would be glad to help you consider each of these questions individually and help you come up with a plan for your personal situation.</a:t>
            </a: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40</a:t>
            </a:fld>
            <a:endParaRPr lang="en-US"/>
          </a:p>
        </p:txBody>
      </p:sp>
    </p:spTree>
    <p:extLst>
      <p:ext uri="{BB962C8B-B14F-4D97-AF65-F5344CB8AC3E}">
        <p14:creationId xmlns:p14="http://schemas.microsoft.com/office/powerpoint/2010/main" val="213373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Franklin Gothic Book" panose="020B0503020102020204" pitchFamily="34" charset="0"/>
                <a:ea typeface="ＭＳ Ｐゴシック" panose="020B0600070205080204" pitchFamily="34" charset="-128"/>
                <a:cs typeface="Arial" panose="020B0604020202020204" pitchFamily="34" charset="0"/>
              </a:rPr>
              <a:t>Second, Social Security offers annual inflation adjustments. So, if your benefit starts out at $2,000 per month, and if annual COLAs are 2%, in 10 years you will be receiving $2,438 per month. In 20 years, your benefit will be $2,972, and in 30 years your check will be $3,623.</a:t>
            </a:r>
          </a:p>
          <a:p>
            <a:pPr eaLnBrk="1" hangingPunct="1"/>
            <a:r>
              <a:rPr lang="en-US" altLang="en-US" dirty="0">
                <a:latin typeface="Franklin Gothic Book" panose="020B0503020102020204" pitchFamily="34" charset="0"/>
                <a:ea typeface="ＭＳ Ｐゴシック" panose="020B0600070205080204" pitchFamily="34" charset="-128"/>
                <a:cs typeface="Arial" panose="020B0604020202020204" pitchFamily="34" charset="0"/>
              </a:rPr>
              <a:t> </a:t>
            </a:r>
          </a:p>
          <a:p>
            <a:pPr eaLnBrk="1" hangingPunct="1"/>
            <a:r>
              <a:rPr lang="en-US" altLang="en-US" dirty="0">
                <a:latin typeface="Franklin Gothic Book" panose="020B0503020102020204" pitchFamily="34" charset="0"/>
                <a:ea typeface="ＭＳ Ｐゴシック" panose="020B0600070205080204" pitchFamily="34" charset="-128"/>
                <a:cs typeface="Arial" panose="020B0604020202020204" pitchFamily="34" charset="0"/>
              </a:rPr>
              <a:t>There is no way of knowing exactly what future COLAs will be, but 2% seems to be a reasonable estimate.</a:t>
            </a: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5</a:t>
            </a:fld>
            <a:endParaRPr lang="en-US"/>
          </a:p>
        </p:txBody>
      </p:sp>
    </p:spTree>
    <p:extLst>
      <p:ext uri="{BB962C8B-B14F-4D97-AF65-F5344CB8AC3E}">
        <p14:creationId xmlns:p14="http://schemas.microsoft.com/office/powerpoint/2010/main" val="191321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rPr>
              <a:t>Social Security was designed as a pay-as-you-go system. Payroll taxes from current workers go into a trust fund and are immediately paid out to current retirees. Because baby boomers have been in their peak earning years, the trust fund has accumulated more than needed for current benefits. Right now the trust fund holds about $2.9 trillion, which is invested in special-issue Treasury securities. As baby boomers start retiring, these trust fund assets will gradually be drawn down.</a:t>
            </a:r>
            <a:endParaRPr kumimoji="0" lang="en-US" alt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panose="020B0600070205080204" pitchFamily="34" charset="-128"/>
              <a:cs typeface="Arial" panose="020B06040202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6</a:t>
            </a:fld>
            <a:endParaRPr lang="en-US"/>
          </a:p>
        </p:txBody>
      </p:sp>
    </p:spTree>
    <p:extLst>
      <p:ext uri="{BB962C8B-B14F-4D97-AF65-F5344CB8AC3E}">
        <p14:creationId xmlns:p14="http://schemas.microsoft.com/office/powerpoint/2010/main" val="14230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rPr>
              <a:t>Over the next 75 years, costs will begin to exceed income. There are enough reserves that the system will be able to pay 100% of promised benefits until 2034. After that, if nothing is done to reform the system, income will be sufficient to cover just 79% of promised benefits. </a:t>
            </a:r>
            <a:endParaRPr kumimoji="0" lang="en-US" altLang="en-US" sz="1200" b="0" i="0" u="none" strike="noStrike" kern="1200" cap="none" spc="0" normalizeH="0" baseline="0" noProof="0" dirty="0">
              <a:ln>
                <a:noFill/>
              </a:ln>
              <a:solidFill>
                <a:prstClr val="black"/>
              </a:solidFill>
              <a:effectLst/>
              <a:uLnTx/>
              <a:uFillTx/>
              <a:latin typeface="Franklin Gothic Book" panose="020B0503020102020204" pitchFamily="34" charset="0"/>
              <a:ea typeface="ＭＳ Ｐゴシック" panose="020B0600070205080204" pitchFamily="34" charset="-128"/>
              <a:cs typeface="Arial" panose="020B06040202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7</a:t>
            </a:fld>
            <a:endParaRPr lang="en-US"/>
          </a:p>
        </p:txBody>
      </p:sp>
    </p:spTree>
    <p:extLst>
      <p:ext uri="{BB962C8B-B14F-4D97-AF65-F5344CB8AC3E}">
        <p14:creationId xmlns:p14="http://schemas.microsoft.com/office/powerpoint/2010/main" val="268234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Although the Social Security system is not in imminent danger, most people agree that the earlier reforms are instituted, the less painful they will be on everyone. Here are just a few of the ideas that have been proposed:</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One is to increase the maximum earnings subject to Social Security tax. Currently, only $142,800 in earnings are subject to the 6.2% tax paid by you and your employer. </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Another reform proposal calls for raising the normal retirement age as life expectancies increase. Currently, full retirement age is 66 for people born between 1943 and 1954, and 67 for people born in 1960 or later. </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Still another reform proposal would change the benefit formula so that future increases would happen at a slower pace. This would affect the benefits of future retirees. </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And some are talking about changing the formula for cost-of-living adjustments. This could give retirees smaller benefit increases going forward, although the changes are expected to be minimal. </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You can learn more about Social Security reform proposals from the American Academy of Actuaries at their website: </a:t>
            </a:r>
            <a:r>
              <a:rPr lang="en-US" dirty="0" err="1">
                <a:latin typeface="Franklin Gothic Book" panose="020B0503020102020204" pitchFamily="34" charset="0"/>
              </a:rPr>
              <a:t>actuary.org</a:t>
            </a:r>
            <a:r>
              <a:rPr lang="en-US" dirty="0">
                <a:latin typeface="Franklin Gothic Book" panose="020B0503020102020204" pitchFamily="34" charset="0"/>
              </a:rPr>
              <a:t>.</a:t>
            </a:r>
            <a:endParaRPr lang="en-US" dirty="0">
              <a:effectLs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8</a:t>
            </a:fld>
            <a:endParaRPr lang="en-US"/>
          </a:p>
        </p:txBody>
      </p:sp>
    </p:spTree>
    <p:extLst>
      <p:ext uri="{BB962C8B-B14F-4D97-AF65-F5344CB8AC3E}">
        <p14:creationId xmlns:p14="http://schemas.microsoft.com/office/powerpoint/2010/main" val="4173741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The formula for calculating Social Security is pretty complex. You may or may not want to follow along with this. Some people find the formula interesting. In a moment I will show you a couple of ways to estimate your own benefit.</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The general process goes like this. First Social Security looks at your annual earnings over your entire lifetime, indexes them for inflation, and picks the 35 highest years' earnings to include in the formula. The indexed earnings are totaled and divided by 35 to come up with an average. If you don't have 35 years of earnings, the missing years will be filled in with zeroes. This has the effect of lowering Social Security benefits for people who have taken time out of the work force, for example to raise children. However, they may be eligible for spousal benefits, which we'll cover in a moment.</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Next, a formula is applied to your average indexed monthly earnings to determine your primary insurance amount. This is the amount you will receive when you reach full retirement age, which could be 66 or 67 or some age in between. </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Each year, COLAs are applied to your benefit to help you keep up with the cost of living.</a:t>
            </a:r>
            <a:endParaRPr lang="en-US" dirty="0">
              <a:effectLst/>
              <a:latin typeface="Franklin Gothic Book" panose="020B0503020102020204" pitchFamily="34" charset="0"/>
            </a:endParaRPr>
          </a:p>
          <a:p>
            <a:endParaRPr lang="en-US"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A928967-7B7D-6A4F-9F3A-7E542AB3CBF7}" type="slidenum">
              <a:rPr lang="en-US" smtClean="0"/>
              <a:t>9</a:t>
            </a:fld>
            <a:endParaRPr lang="en-US"/>
          </a:p>
        </p:txBody>
      </p:sp>
    </p:spTree>
    <p:extLst>
      <p:ext uri="{BB962C8B-B14F-4D97-AF65-F5344CB8AC3E}">
        <p14:creationId xmlns:p14="http://schemas.microsoft.com/office/powerpoint/2010/main" val="1139675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Franklin Gothic Book" panose="020B0503020102020204" pitchFamily="34" charset="0"/>
              </a:rPr>
              <a:t>The decision of when to apply for benefits is one of the most important and most complicated. It can literally make a difference of thousands of dollars over your lifetime.</a:t>
            </a:r>
            <a:endParaRPr lang="en-US" dirty="0">
              <a:effectLst/>
              <a:latin typeface="Franklin Gothic Book" panose="020B0503020102020204" pitchFamily="34" charset="0"/>
            </a:endParaRPr>
          </a:p>
          <a:p>
            <a:r>
              <a:rPr lang="en-US" dirty="0">
                <a:latin typeface="Franklin Gothic Book" panose="020B0503020102020204" pitchFamily="34" charset="0"/>
              </a:rPr>
              <a:t> </a:t>
            </a:r>
            <a:endParaRPr lang="en-US" dirty="0">
              <a:effectLst/>
              <a:latin typeface="Franklin Gothic Book" panose="020B0503020102020204" pitchFamily="34" charset="0"/>
            </a:endParaRPr>
          </a:p>
          <a:p>
            <a:r>
              <a:rPr lang="en-US" dirty="0">
                <a:latin typeface="Franklin Gothic Book" panose="020B0503020102020204" pitchFamily="34" charset="0"/>
              </a:rPr>
              <a:t>It’s also important to realize that the decision of when to apply for Social Security depends on many factors unique to your situation. These include your health status, your life expectancy, your need for income, whether or not you plan to work, and, if you are a surviving spouse, whether you have other personal resources. That last part about survivor needs, which we’ll get into in a minute, also factors into the next question.</a:t>
            </a:r>
            <a:endParaRPr lang="en-US" dirty="0">
              <a:effectLst/>
              <a:latin typeface="Franklin Gothic Book" panose="020B0503020102020204" pitchFamily="34" charset="0"/>
            </a:endParaRPr>
          </a:p>
          <a:p>
            <a:endParaRPr lang="en-US" dirty="0"/>
          </a:p>
        </p:txBody>
      </p:sp>
      <p:sp>
        <p:nvSpPr>
          <p:cNvPr id="4" name="Slide Number Placeholder 3"/>
          <p:cNvSpPr>
            <a:spLocks noGrp="1"/>
          </p:cNvSpPr>
          <p:nvPr>
            <p:ph type="sldNum" sz="quarter" idx="5"/>
          </p:nvPr>
        </p:nvSpPr>
        <p:spPr/>
        <p:txBody>
          <a:bodyPr/>
          <a:lstStyle/>
          <a:p>
            <a:fld id="{0A928967-7B7D-6A4F-9F3A-7E542AB3CBF7}" type="slidenum">
              <a:rPr lang="en-US" smtClean="0"/>
              <a:t>10</a:t>
            </a:fld>
            <a:endParaRPr lang="en-US"/>
          </a:p>
        </p:txBody>
      </p:sp>
    </p:spTree>
    <p:extLst>
      <p:ext uri="{BB962C8B-B14F-4D97-AF65-F5344CB8AC3E}">
        <p14:creationId xmlns:p14="http://schemas.microsoft.com/office/powerpoint/2010/main" val="917725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AC8950-E700-4144-B3AF-3190FB1E00D9}"/>
              </a:ext>
            </a:extLst>
          </p:cNvPr>
          <p:cNvSpPr/>
          <p:nvPr userDrawn="1"/>
        </p:nvSpPr>
        <p:spPr>
          <a:xfrm>
            <a:off x="1" y="6286500"/>
            <a:ext cx="12191999" cy="5715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lvl1pPr>
              <a:defRPr>
                <a:solidFill>
                  <a:schemeClr val="bg1"/>
                </a:solidFill>
              </a:defRPr>
            </a:lvl1pPr>
          </a:lstStyle>
          <a:p>
            <a:fld id="{6CE93059-664D-844A-B143-B7E2D894D813}" type="slidenum">
              <a:rPr lang="en-US" smtClean="0"/>
              <a:pPr/>
              <a:t>‹#›</a:t>
            </a:fld>
            <a:endParaRPr lang="en-US" dirty="0"/>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914401" y="1600200"/>
            <a:ext cx="4762500" cy="1828800"/>
          </a:xfrm>
        </p:spPr>
        <p:txBody>
          <a:bodyPr lIns="0" tIns="155448" rIns="0" bIns="0" anchor="t">
            <a:normAutofit/>
          </a:bodyPr>
          <a:lstStyle>
            <a:lvl1pPr algn="l">
              <a:defRPr sz="4000">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1D0A7CEE-229F-AA43-8556-017BC7B17E9B}"/>
              </a:ext>
            </a:extLst>
          </p:cNvPr>
          <p:cNvSpPr>
            <a:spLocks noGrp="1"/>
          </p:cNvSpPr>
          <p:nvPr>
            <p:ph type="subTitle" idx="1" hasCustomPrompt="1"/>
          </p:nvPr>
        </p:nvSpPr>
        <p:spPr>
          <a:xfrm>
            <a:off x="914400" y="1143000"/>
            <a:ext cx="9005103" cy="451861"/>
          </a:xfrm>
        </p:spPr>
        <p:txBody>
          <a:bodyPr>
            <a:noAutofit/>
          </a:bodyPr>
          <a:lstStyle>
            <a:lvl1pPr marL="0" indent="0" algn="l">
              <a:buNone/>
              <a:defRPr sz="3000" spc="3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7587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p>
            <a:fld id="{6CE93059-664D-844A-B143-B7E2D894D813}" type="slidenum">
              <a:rPr lang="en-US" smtClean="0"/>
              <a:pPr/>
              <a:t>‹#›</a:t>
            </a:fld>
            <a:endParaRPr lang="en-US"/>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6096000" y="914398"/>
            <a:ext cx="5181600" cy="1463040"/>
          </a:xfrm>
        </p:spPr>
        <p:txBody>
          <a:bodyPr lIns="0" tIns="155448" rIns="0" bIns="0" anchor="t">
            <a:no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231938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2FFE5-6F02-464E-8004-853306FD50DD}"/>
              </a:ext>
            </a:extLst>
          </p:cNvPr>
          <p:cNvSpPr>
            <a:spLocks noGrp="1"/>
          </p:cNvSpPr>
          <p:nvPr>
            <p:ph type="sldNum" sz="quarter" idx="10"/>
          </p:nvPr>
        </p:nvSpPr>
        <p:spPr/>
        <p:txBody>
          <a:bodyPr/>
          <a:lstStyle/>
          <a:p>
            <a:fld id="{6CE93059-664D-844A-B143-B7E2D894D813}" type="slidenum">
              <a:rPr lang="en-US" smtClean="0"/>
              <a:pPr/>
              <a:t>‹#›</a:t>
            </a:fld>
            <a:endParaRPr lang="en-US"/>
          </a:p>
        </p:txBody>
      </p:sp>
    </p:spTree>
    <p:extLst>
      <p:ext uri="{BB962C8B-B14F-4D97-AF65-F5344CB8AC3E}">
        <p14:creationId xmlns:p14="http://schemas.microsoft.com/office/powerpoint/2010/main" val="3512361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p>
            <a:fld id="{6CE93059-664D-844A-B143-B7E2D894D813}" type="slidenum">
              <a:rPr lang="en-US" smtClean="0"/>
              <a:pPr/>
              <a:t>‹#›</a:t>
            </a:fld>
            <a:endParaRPr lang="en-US"/>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914400" y="914400"/>
            <a:ext cx="4114800" cy="1463040"/>
          </a:xfrm>
        </p:spPr>
        <p:txBody>
          <a:bodyPr lIns="0" tIns="155448" rIns="0" bIns="0" anchor="t">
            <a:noAutofit/>
          </a:bodyPr>
          <a:lstStyle>
            <a:lvl1pPr algn="l">
              <a:defRPr sz="4000"/>
            </a:lvl1pPr>
          </a:lstStyle>
          <a:p>
            <a:r>
              <a:rPr lang="en-US"/>
              <a:t>Click to edit Master title style</a:t>
            </a:r>
          </a:p>
        </p:txBody>
      </p:sp>
      <p:sp>
        <p:nvSpPr>
          <p:cNvPr id="4" name="Picture Placeholder 8">
            <a:extLst>
              <a:ext uri="{FF2B5EF4-FFF2-40B4-BE49-F238E27FC236}">
                <a16:creationId xmlns:a16="http://schemas.microsoft.com/office/drawing/2014/main" id="{ACF6C04F-7DFD-3C40-ADD8-E250B07A509D}"/>
              </a:ext>
            </a:extLst>
          </p:cNvPr>
          <p:cNvSpPr>
            <a:spLocks noGrp="1"/>
          </p:cNvSpPr>
          <p:nvPr>
            <p:ph type="pic" sz="quarter" idx="12"/>
          </p:nvPr>
        </p:nvSpPr>
        <p:spPr>
          <a:xfrm>
            <a:off x="6096000" y="0"/>
            <a:ext cx="51816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743986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p>
            <a:fld id="{6CE93059-664D-844A-B143-B7E2D894D813}" type="slidenum">
              <a:rPr lang="en-US" smtClean="0"/>
              <a:pPr/>
              <a:t>‹#›</a:t>
            </a:fld>
            <a:endParaRPr lang="en-US"/>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914400" y="914400"/>
            <a:ext cx="4114800" cy="1463040"/>
          </a:xfrm>
        </p:spPr>
        <p:txBody>
          <a:bodyPr lIns="0" tIns="155448" rIns="0" bIns="0" anchor="t">
            <a:normAutofit/>
          </a:bodyPr>
          <a:lstStyle>
            <a:lvl1pPr algn="l">
              <a:defRPr sz="4000"/>
            </a:lvl1pPr>
          </a:lstStyle>
          <a:p>
            <a:r>
              <a:rPr lang="en-US" dirty="0"/>
              <a:t>Click to edit Master title style</a:t>
            </a:r>
          </a:p>
        </p:txBody>
      </p:sp>
      <p:sp>
        <p:nvSpPr>
          <p:cNvPr id="5" name="Picture Placeholder 8">
            <a:extLst>
              <a:ext uri="{FF2B5EF4-FFF2-40B4-BE49-F238E27FC236}">
                <a16:creationId xmlns:a16="http://schemas.microsoft.com/office/drawing/2014/main" id="{FAB7923F-E50C-B045-8400-B51E293F8ADB}"/>
              </a:ext>
            </a:extLst>
          </p:cNvPr>
          <p:cNvSpPr>
            <a:spLocks noGrp="1"/>
          </p:cNvSpPr>
          <p:nvPr>
            <p:ph type="pic" sz="quarter" idx="12"/>
          </p:nvPr>
        </p:nvSpPr>
        <p:spPr>
          <a:xfrm>
            <a:off x="914399" y="2743200"/>
            <a:ext cx="3200400" cy="264967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8" name="Picture Placeholder 8">
            <a:extLst>
              <a:ext uri="{FF2B5EF4-FFF2-40B4-BE49-F238E27FC236}">
                <a16:creationId xmlns:a16="http://schemas.microsoft.com/office/drawing/2014/main" id="{4495A338-6A68-854B-9D0C-8E5BE5E2B6A8}"/>
              </a:ext>
            </a:extLst>
          </p:cNvPr>
          <p:cNvSpPr>
            <a:spLocks noGrp="1"/>
          </p:cNvSpPr>
          <p:nvPr>
            <p:ph type="pic" sz="quarter" idx="13"/>
          </p:nvPr>
        </p:nvSpPr>
        <p:spPr>
          <a:xfrm>
            <a:off x="4495800" y="2743200"/>
            <a:ext cx="3200400" cy="264967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Picture Placeholder 8">
            <a:extLst>
              <a:ext uri="{FF2B5EF4-FFF2-40B4-BE49-F238E27FC236}">
                <a16:creationId xmlns:a16="http://schemas.microsoft.com/office/drawing/2014/main" id="{9FC57E46-B619-DD43-B7DE-F4D6F97D2259}"/>
              </a:ext>
            </a:extLst>
          </p:cNvPr>
          <p:cNvSpPr>
            <a:spLocks noGrp="1"/>
          </p:cNvSpPr>
          <p:nvPr>
            <p:ph type="pic" sz="quarter" idx="14"/>
          </p:nvPr>
        </p:nvSpPr>
        <p:spPr>
          <a:xfrm>
            <a:off x="8077201" y="2743200"/>
            <a:ext cx="3200400" cy="264967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97811050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p>
            <a:fld id="{6CE93059-664D-844A-B143-B7E2D894D813}" type="slidenum">
              <a:rPr lang="en-US" smtClean="0"/>
              <a:pPr/>
              <a:t>‹#›</a:t>
            </a:fld>
            <a:endParaRPr lang="en-US"/>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914400" y="914400"/>
            <a:ext cx="4114800" cy="1463040"/>
          </a:xfrm>
        </p:spPr>
        <p:txBody>
          <a:bodyPr lIns="0" tIns="155448" rIns="0" bIns="0" anchor="t">
            <a:noAutofit/>
          </a:bodyPr>
          <a:lstStyle>
            <a:lvl1pPr algn="l">
              <a:defRPr sz="4000"/>
            </a:lvl1pPr>
          </a:lstStyle>
          <a:p>
            <a:r>
              <a:rPr lang="en-US" dirty="0"/>
              <a:t>Click to edit Master title style</a:t>
            </a:r>
          </a:p>
        </p:txBody>
      </p:sp>
      <p:sp>
        <p:nvSpPr>
          <p:cNvPr id="10" name="Picture Placeholder 8">
            <a:extLst>
              <a:ext uri="{FF2B5EF4-FFF2-40B4-BE49-F238E27FC236}">
                <a16:creationId xmlns:a16="http://schemas.microsoft.com/office/drawing/2014/main" id="{ADDB36DC-18AB-B04E-BD3C-0DBCBC138709}"/>
              </a:ext>
            </a:extLst>
          </p:cNvPr>
          <p:cNvSpPr>
            <a:spLocks noGrp="1"/>
          </p:cNvSpPr>
          <p:nvPr>
            <p:ph type="pic" sz="quarter" idx="12"/>
          </p:nvPr>
        </p:nvSpPr>
        <p:spPr>
          <a:xfrm>
            <a:off x="5410200" y="1149327"/>
            <a:ext cx="2743200" cy="3196205"/>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1" name="Picture Placeholder 8">
            <a:extLst>
              <a:ext uri="{FF2B5EF4-FFF2-40B4-BE49-F238E27FC236}">
                <a16:creationId xmlns:a16="http://schemas.microsoft.com/office/drawing/2014/main" id="{AD8A19EC-F615-BA42-BC36-B03ECA31425D}"/>
              </a:ext>
            </a:extLst>
          </p:cNvPr>
          <p:cNvSpPr>
            <a:spLocks noGrp="1"/>
          </p:cNvSpPr>
          <p:nvPr>
            <p:ph type="pic" sz="quarter" idx="13"/>
          </p:nvPr>
        </p:nvSpPr>
        <p:spPr>
          <a:xfrm>
            <a:off x="8534400" y="1143000"/>
            <a:ext cx="2743200" cy="320253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18168621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p>
            <a:fld id="{6CE93059-664D-844A-B143-B7E2D894D813}" type="slidenum">
              <a:rPr lang="en-US" smtClean="0"/>
              <a:pPr/>
              <a:t>‹#›</a:t>
            </a:fld>
            <a:endParaRPr lang="en-US"/>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914400" y="914400"/>
            <a:ext cx="4114800" cy="1463040"/>
          </a:xfrm>
        </p:spPr>
        <p:txBody>
          <a:bodyPr lIns="0" tIns="155448" rIns="0" bIns="0" anchor="t">
            <a:normAutofit/>
          </a:bodyPr>
          <a:lstStyle>
            <a:lvl1pPr algn="l">
              <a:defRPr sz="4000"/>
            </a:lvl1pPr>
          </a:lstStyle>
          <a:p>
            <a:r>
              <a:rPr lang="en-US" dirty="0"/>
              <a:t>Click to edit Master title style</a:t>
            </a:r>
          </a:p>
        </p:txBody>
      </p:sp>
      <p:sp>
        <p:nvSpPr>
          <p:cNvPr id="10" name="Picture Placeholder 8">
            <a:extLst>
              <a:ext uri="{FF2B5EF4-FFF2-40B4-BE49-F238E27FC236}">
                <a16:creationId xmlns:a16="http://schemas.microsoft.com/office/drawing/2014/main" id="{D38D9DE0-1689-3B45-95E1-9A2523FDC238}"/>
              </a:ext>
            </a:extLst>
          </p:cNvPr>
          <p:cNvSpPr>
            <a:spLocks noGrp="1"/>
          </p:cNvSpPr>
          <p:nvPr>
            <p:ph type="pic" sz="quarter" idx="14"/>
          </p:nvPr>
        </p:nvSpPr>
        <p:spPr>
          <a:xfrm>
            <a:off x="914400" y="2743200"/>
            <a:ext cx="3200400" cy="1689548"/>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1" name="Picture Placeholder 8">
            <a:extLst>
              <a:ext uri="{FF2B5EF4-FFF2-40B4-BE49-F238E27FC236}">
                <a16:creationId xmlns:a16="http://schemas.microsoft.com/office/drawing/2014/main" id="{7A4F1CD4-39F5-8C4E-848F-A7933D5E7397}"/>
              </a:ext>
            </a:extLst>
          </p:cNvPr>
          <p:cNvSpPr>
            <a:spLocks noGrp="1"/>
          </p:cNvSpPr>
          <p:nvPr>
            <p:ph type="pic" sz="quarter" idx="15"/>
          </p:nvPr>
        </p:nvSpPr>
        <p:spPr>
          <a:xfrm>
            <a:off x="4495800" y="2743200"/>
            <a:ext cx="3200400" cy="1689548"/>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8">
            <a:extLst>
              <a:ext uri="{FF2B5EF4-FFF2-40B4-BE49-F238E27FC236}">
                <a16:creationId xmlns:a16="http://schemas.microsoft.com/office/drawing/2014/main" id="{B2E733D9-56CC-B64D-9F1C-A5371CD09202}"/>
              </a:ext>
            </a:extLst>
          </p:cNvPr>
          <p:cNvSpPr>
            <a:spLocks noGrp="1"/>
          </p:cNvSpPr>
          <p:nvPr>
            <p:ph type="pic" sz="quarter" idx="16"/>
          </p:nvPr>
        </p:nvSpPr>
        <p:spPr>
          <a:xfrm>
            <a:off x="8077200" y="2743200"/>
            <a:ext cx="3200400" cy="1689548"/>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63087370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p>
            <a:fld id="{6CE93059-664D-844A-B143-B7E2D894D813}" type="slidenum">
              <a:rPr lang="en-US" smtClean="0"/>
              <a:pPr/>
              <a:t>‹#›</a:t>
            </a:fld>
            <a:endParaRPr lang="en-US"/>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914400" y="914400"/>
            <a:ext cx="10363200" cy="1188720"/>
          </a:xfrm>
        </p:spPr>
        <p:txBody>
          <a:bodyPr lIns="0" tIns="155448" rIns="0" bIns="0" anchor="t">
            <a:normAutofit/>
          </a:bodyPr>
          <a:lstStyle>
            <a:lvl1pPr algn="l">
              <a:defRPr sz="4000"/>
            </a:lvl1pPr>
          </a:lstStyle>
          <a:p>
            <a:r>
              <a:rPr lang="en-US"/>
              <a:t>Click to edit Master title style</a:t>
            </a:r>
          </a:p>
        </p:txBody>
      </p:sp>
      <p:sp>
        <p:nvSpPr>
          <p:cNvPr id="4" name="Picture Placeholder 8">
            <a:extLst>
              <a:ext uri="{FF2B5EF4-FFF2-40B4-BE49-F238E27FC236}">
                <a16:creationId xmlns:a16="http://schemas.microsoft.com/office/drawing/2014/main" id="{8A29DFB5-4442-FB4D-8C58-4EB5D81386D8}"/>
              </a:ext>
            </a:extLst>
          </p:cNvPr>
          <p:cNvSpPr>
            <a:spLocks noGrp="1"/>
          </p:cNvSpPr>
          <p:nvPr>
            <p:ph type="pic" sz="quarter" idx="12"/>
          </p:nvPr>
        </p:nvSpPr>
        <p:spPr>
          <a:xfrm>
            <a:off x="914400" y="2743200"/>
            <a:ext cx="2196553"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5" name="Picture Placeholder 8">
            <a:extLst>
              <a:ext uri="{FF2B5EF4-FFF2-40B4-BE49-F238E27FC236}">
                <a16:creationId xmlns:a16="http://schemas.microsoft.com/office/drawing/2014/main" id="{BB9AEC92-F850-014A-A386-1444D3A06215}"/>
              </a:ext>
            </a:extLst>
          </p:cNvPr>
          <p:cNvSpPr>
            <a:spLocks noGrp="1"/>
          </p:cNvSpPr>
          <p:nvPr>
            <p:ph type="pic" sz="quarter" idx="13"/>
          </p:nvPr>
        </p:nvSpPr>
        <p:spPr>
          <a:xfrm>
            <a:off x="3636616" y="2743200"/>
            <a:ext cx="2196553"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8" name="Picture Placeholder 8">
            <a:extLst>
              <a:ext uri="{FF2B5EF4-FFF2-40B4-BE49-F238E27FC236}">
                <a16:creationId xmlns:a16="http://schemas.microsoft.com/office/drawing/2014/main" id="{75693FA4-DE8C-504F-BA82-E97278077FD0}"/>
              </a:ext>
            </a:extLst>
          </p:cNvPr>
          <p:cNvSpPr>
            <a:spLocks noGrp="1"/>
          </p:cNvSpPr>
          <p:nvPr>
            <p:ph type="pic" sz="quarter" idx="14"/>
          </p:nvPr>
        </p:nvSpPr>
        <p:spPr>
          <a:xfrm>
            <a:off x="6358832" y="2743200"/>
            <a:ext cx="2196553"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Picture Placeholder 8">
            <a:extLst>
              <a:ext uri="{FF2B5EF4-FFF2-40B4-BE49-F238E27FC236}">
                <a16:creationId xmlns:a16="http://schemas.microsoft.com/office/drawing/2014/main" id="{4D71D9C5-F07B-0246-B65A-BE4F4CBE2106}"/>
              </a:ext>
            </a:extLst>
          </p:cNvPr>
          <p:cNvSpPr>
            <a:spLocks noGrp="1"/>
          </p:cNvSpPr>
          <p:nvPr>
            <p:ph type="pic" sz="quarter" idx="15"/>
          </p:nvPr>
        </p:nvSpPr>
        <p:spPr>
          <a:xfrm>
            <a:off x="9081047" y="2743200"/>
            <a:ext cx="2196553"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008785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p>
            <a:fld id="{6CE93059-664D-844A-B143-B7E2D894D813}" type="slidenum">
              <a:rPr lang="en-US" smtClean="0"/>
              <a:pPr/>
              <a:t>‹#›</a:t>
            </a:fld>
            <a:endParaRPr lang="en-US"/>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914400" y="914400"/>
            <a:ext cx="10363200" cy="1188720"/>
          </a:xfrm>
        </p:spPr>
        <p:txBody>
          <a:bodyPr lIns="0" tIns="155448" rIns="0" bIns="0" anchor="t">
            <a:normAutofit/>
          </a:bodyPr>
          <a:lstStyle>
            <a:lvl1pPr algn="l">
              <a:defRPr sz="4000"/>
            </a:lvl1pPr>
          </a:lstStyle>
          <a:p>
            <a:r>
              <a:rPr lang="en-US"/>
              <a:t>Click to edit Master title style</a:t>
            </a:r>
          </a:p>
        </p:txBody>
      </p:sp>
      <p:sp>
        <p:nvSpPr>
          <p:cNvPr id="10" name="Picture Placeholder 8">
            <a:extLst>
              <a:ext uri="{FF2B5EF4-FFF2-40B4-BE49-F238E27FC236}">
                <a16:creationId xmlns:a16="http://schemas.microsoft.com/office/drawing/2014/main" id="{A050CAF2-A055-744B-A002-19253912D879}"/>
              </a:ext>
            </a:extLst>
          </p:cNvPr>
          <p:cNvSpPr>
            <a:spLocks noGrp="1"/>
          </p:cNvSpPr>
          <p:nvPr>
            <p:ph type="pic" sz="quarter" idx="12"/>
          </p:nvPr>
        </p:nvSpPr>
        <p:spPr>
          <a:xfrm>
            <a:off x="914400" y="2743200"/>
            <a:ext cx="3200400"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1" name="Picture Placeholder 8">
            <a:extLst>
              <a:ext uri="{FF2B5EF4-FFF2-40B4-BE49-F238E27FC236}">
                <a16:creationId xmlns:a16="http://schemas.microsoft.com/office/drawing/2014/main" id="{5C9A906E-3D79-304E-9CCD-A079B783B52F}"/>
              </a:ext>
            </a:extLst>
          </p:cNvPr>
          <p:cNvSpPr>
            <a:spLocks noGrp="1"/>
          </p:cNvSpPr>
          <p:nvPr>
            <p:ph type="pic" sz="quarter" idx="13"/>
          </p:nvPr>
        </p:nvSpPr>
        <p:spPr>
          <a:xfrm>
            <a:off x="4495800" y="2743200"/>
            <a:ext cx="3200400"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8">
            <a:extLst>
              <a:ext uri="{FF2B5EF4-FFF2-40B4-BE49-F238E27FC236}">
                <a16:creationId xmlns:a16="http://schemas.microsoft.com/office/drawing/2014/main" id="{271F10FA-E81C-2C46-9244-E32A7944FF29}"/>
              </a:ext>
            </a:extLst>
          </p:cNvPr>
          <p:cNvSpPr>
            <a:spLocks noGrp="1"/>
          </p:cNvSpPr>
          <p:nvPr>
            <p:ph type="pic" sz="quarter" idx="14"/>
          </p:nvPr>
        </p:nvSpPr>
        <p:spPr>
          <a:xfrm>
            <a:off x="8077200" y="2743200"/>
            <a:ext cx="3200400" cy="2086719"/>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06767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p>
            <a:fld id="{6CE93059-664D-844A-B143-B7E2D894D813}" type="slidenum">
              <a:rPr lang="en-US" smtClean="0"/>
              <a:pPr/>
              <a:t>‹#›</a:t>
            </a:fld>
            <a:endParaRPr lang="en-US"/>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914400" y="914400"/>
            <a:ext cx="10363200" cy="1188720"/>
          </a:xfrm>
        </p:spPr>
        <p:txBody>
          <a:bodyPr lIns="0" tIns="155448" rIns="0" bIns="0" anchor="t">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2617821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92DF-8BE3-454D-8B64-1ED1374E186A}"/>
              </a:ext>
            </a:extLst>
          </p:cNvPr>
          <p:cNvSpPr>
            <a:spLocks noGrp="1"/>
          </p:cNvSpPr>
          <p:nvPr>
            <p:ph type="ctrTitle"/>
          </p:nvPr>
        </p:nvSpPr>
        <p:spPr>
          <a:xfrm>
            <a:off x="914400" y="914400"/>
            <a:ext cx="10363200" cy="1188720"/>
          </a:xfrm>
        </p:spPr>
        <p:txBody>
          <a:bodyPr lIns="0" tIns="155448" rIns="0" bIns="0" anchor="t">
            <a:normAutofit/>
          </a:bodyPr>
          <a:lstStyle>
            <a:lvl1pPr algn="l">
              <a:defRPr sz="4000"/>
            </a:lvl1pPr>
          </a:lstStyle>
          <a:p>
            <a:r>
              <a:rPr lang="en-US"/>
              <a:t>Click to edit Master title style</a:t>
            </a:r>
          </a:p>
        </p:txBody>
      </p:sp>
      <p:sp>
        <p:nvSpPr>
          <p:cNvPr id="3" name="Subtitle 2">
            <a:extLst>
              <a:ext uri="{FF2B5EF4-FFF2-40B4-BE49-F238E27FC236}">
                <a16:creationId xmlns:a16="http://schemas.microsoft.com/office/drawing/2014/main" id="{63744307-EDB1-CD41-801C-C03A6B03773F}"/>
              </a:ext>
            </a:extLst>
          </p:cNvPr>
          <p:cNvSpPr>
            <a:spLocks noGrp="1"/>
          </p:cNvSpPr>
          <p:nvPr>
            <p:ph type="subTitle" idx="1"/>
          </p:nvPr>
        </p:nvSpPr>
        <p:spPr>
          <a:xfrm>
            <a:off x="914399" y="2514600"/>
            <a:ext cx="10363199"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6">
            <a:extLst>
              <a:ext uri="{FF2B5EF4-FFF2-40B4-BE49-F238E27FC236}">
                <a16:creationId xmlns:a16="http://schemas.microsoft.com/office/drawing/2014/main" id="{C4B6322A-18E8-1840-87E1-E9F0D781BB50}"/>
              </a:ext>
            </a:extLst>
          </p:cNvPr>
          <p:cNvSpPr>
            <a:spLocks noGrp="1"/>
          </p:cNvSpPr>
          <p:nvPr>
            <p:ph type="sldNum" sz="quarter" idx="10"/>
          </p:nvPr>
        </p:nvSpPr>
        <p:spPr/>
        <p:txBody>
          <a:bodyPr/>
          <a:lstStyle/>
          <a:p>
            <a:fld id="{6CE93059-664D-844A-B143-B7E2D894D813}" type="slidenum">
              <a:rPr lang="en-US" smtClean="0"/>
              <a:pPr/>
              <a:t>‹#›</a:t>
            </a:fld>
            <a:endParaRPr lang="en-US"/>
          </a:p>
        </p:txBody>
      </p:sp>
    </p:spTree>
    <p:extLst>
      <p:ext uri="{BB962C8B-B14F-4D97-AF65-F5344CB8AC3E}">
        <p14:creationId xmlns:p14="http://schemas.microsoft.com/office/powerpoint/2010/main" val="392400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AD30748D-86CF-3149-9DD3-811E9252959D}"/>
              </a:ext>
            </a:extLst>
          </p:cNvPr>
          <p:cNvSpPr>
            <a:spLocks noGrp="1"/>
          </p:cNvSpPr>
          <p:nvPr>
            <p:ph type="pic" sz="quarter" idx="12"/>
          </p:nvPr>
        </p:nvSpPr>
        <p:spPr>
          <a:xfrm>
            <a:off x="6705600" y="0"/>
            <a:ext cx="5486400" cy="62865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Rectangle 8">
            <a:extLst>
              <a:ext uri="{FF2B5EF4-FFF2-40B4-BE49-F238E27FC236}">
                <a16:creationId xmlns:a16="http://schemas.microsoft.com/office/drawing/2014/main" id="{223CC809-7558-3142-8F99-75AAA757852A}"/>
              </a:ext>
            </a:extLst>
          </p:cNvPr>
          <p:cNvSpPr/>
          <p:nvPr userDrawn="1"/>
        </p:nvSpPr>
        <p:spPr>
          <a:xfrm>
            <a:off x="1" y="6286500"/>
            <a:ext cx="12191999"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lvl1pPr>
              <a:defRPr>
                <a:solidFill>
                  <a:schemeClr val="bg1"/>
                </a:solidFill>
              </a:defRPr>
            </a:lvl1pPr>
          </a:lstStyle>
          <a:p>
            <a:fld id="{6CE93059-664D-844A-B143-B7E2D894D813}" type="slidenum">
              <a:rPr lang="en-US" smtClean="0"/>
              <a:pPr/>
              <a:t>‹#›</a:t>
            </a:fld>
            <a:endParaRPr lang="en-US" dirty="0"/>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914401" y="1600200"/>
            <a:ext cx="5486400" cy="1828800"/>
          </a:xfrm>
        </p:spPr>
        <p:txBody>
          <a:bodyPr lIns="0" tIns="155448" rIns="0" bIns="0" anchor="t">
            <a:normAutofit/>
          </a:bodyPr>
          <a:lstStyle>
            <a:lvl1pPr algn="l">
              <a:defRPr sz="4000">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1D0A7CEE-229F-AA43-8556-017BC7B17E9B}"/>
              </a:ext>
            </a:extLst>
          </p:cNvPr>
          <p:cNvSpPr>
            <a:spLocks noGrp="1"/>
          </p:cNvSpPr>
          <p:nvPr>
            <p:ph type="subTitle" idx="1" hasCustomPrompt="1"/>
          </p:nvPr>
        </p:nvSpPr>
        <p:spPr>
          <a:xfrm>
            <a:off x="914400" y="1143000"/>
            <a:ext cx="9815331" cy="451861"/>
          </a:xfrm>
        </p:spPr>
        <p:txBody>
          <a:bodyPr>
            <a:noAutofit/>
          </a:bodyPr>
          <a:lstStyle>
            <a:lvl1pPr marL="0" indent="0" algn="l">
              <a:buNone/>
              <a:defRPr sz="3000" spc="3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24922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34345D-EB67-3346-AA70-8C734AFB6B17}"/>
              </a:ext>
            </a:extLst>
          </p:cNvPr>
          <p:cNvSpPr/>
          <p:nvPr userDrawn="1"/>
        </p:nvSpPr>
        <p:spPr>
          <a:xfrm>
            <a:off x="0" y="0"/>
            <a:ext cx="47091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CE2AD42-126F-114F-8E2F-0D985674E0FB}"/>
              </a:ext>
            </a:extLst>
          </p:cNvPr>
          <p:cNvSpPr>
            <a:spLocks noGrp="1"/>
          </p:cNvSpPr>
          <p:nvPr>
            <p:ph idx="10"/>
          </p:nvPr>
        </p:nvSpPr>
        <p:spPr>
          <a:xfrm>
            <a:off x="5251704" y="1142999"/>
            <a:ext cx="6025896" cy="5032673"/>
          </a:xfrm>
          <a:prstGeom prst="rect">
            <a:avLst/>
          </a:prstGeom>
        </p:spPr>
        <p:txBody>
          <a:bodyPr/>
          <a:lstStyle>
            <a:lvl1pPr marL="342900" indent="-3429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9BBDC5F9-D6CE-9A42-B9EA-31D8E9EDEDBD}"/>
              </a:ext>
            </a:extLst>
          </p:cNvPr>
          <p:cNvSpPr>
            <a:spLocks noGrp="1"/>
          </p:cNvSpPr>
          <p:nvPr>
            <p:ph type="ctrTitle"/>
          </p:nvPr>
        </p:nvSpPr>
        <p:spPr>
          <a:xfrm>
            <a:off x="914400" y="1828800"/>
            <a:ext cx="3282696" cy="2743200"/>
          </a:xfrm>
        </p:spPr>
        <p:txBody>
          <a:bodyPr lIns="0" tIns="155448" rIns="0" bIns="0" anchor="t">
            <a:normAutofit/>
          </a:bodyPr>
          <a:lstStyle>
            <a:lvl1pPr algn="l">
              <a:defRPr sz="4000">
                <a:solidFill>
                  <a:schemeClr val="bg1"/>
                </a:solidFill>
              </a:defRPr>
            </a:lvl1pPr>
          </a:lstStyle>
          <a:p>
            <a:r>
              <a:rPr lang="en-US" dirty="0"/>
              <a:t>Click to edit Master title style</a:t>
            </a:r>
          </a:p>
        </p:txBody>
      </p:sp>
      <p:sp>
        <p:nvSpPr>
          <p:cNvPr id="9" name="Picture Placeholder 8">
            <a:extLst>
              <a:ext uri="{FF2B5EF4-FFF2-40B4-BE49-F238E27FC236}">
                <a16:creationId xmlns:a16="http://schemas.microsoft.com/office/drawing/2014/main" id="{0732C9C6-C59C-F147-8C2B-AE7FD33D9D61}"/>
              </a:ext>
            </a:extLst>
          </p:cNvPr>
          <p:cNvSpPr>
            <a:spLocks noGrp="1"/>
          </p:cNvSpPr>
          <p:nvPr>
            <p:ph type="pic" sz="quarter" idx="14"/>
          </p:nvPr>
        </p:nvSpPr>
        <p:spPr>
          <a:xfrm>
            <a:off x="0" y="4004841"/>
            <a:ext cx="4709160" cy="2287446"/>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830418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34345D-EB67-3346-AA70-8C734AFB6B17}"/>
              </a:ext>
            </a:extLst>
          </p:cNvPr>
          <p:cNvSpPr/>
          <p:nvPr userDrawn="1"/>
        </p:nvSpPr>
        <p:spPr>
          <a:xfrm>
            <a:off x="0" y="0"/>
            <a:ext cx="47091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CE2AD42-126F-114F-8E2F-0D985674E0FB}"/>
              </a:ext>
            </a:extLst>
          </p:cNvPr>
          <p:cNvSpPr>
            <a:spLocks noGrp="1"/>
          </p:cNvSpPr>
          <p:nvPr>
            <p:ph idx="10"/>
          </p:nvPr>
        </p:nvSpPr>
        <p:spPr>
          <a:xfrm>
            <a:off x="6096000" y="1142999"/>
            <a:ext cx="5181600" cy="5143501"/>
          </a:xfrm>
          <a:prstGeom prst="rect">
            <a:avLst/>
          </a:prstGeom>
        </p:spPr>
        <p:txBody>
          <a:bodyPr/>
          <a:lstStyle>
            <a:lvl1pPr marL="342900" indent="-3429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9BBDC5F9-D6CE-9A42-B9EA-31D8E9EDEDBD}"/>
              </a:ext>
            </a:extLst>
          </p:cNvPr>
          <p:cNvSpPr>
            <a:spLocks noGrp="1"/>
          </p:cNvSpPr>
          <p:nvPr>
            <p:ph type="ctrTitle"/>
          </p:nvPr>
        </p:nvSpPr>
        <p:spPr>
          <a:xfrm>
            <a:off x="914400" y="1828800"/>
            <a:ext cx="3282696" cy="2743200"/>
          </a:xfrm>
        </p:spPr>
        <p:txBody>
          <a:bodyPr lIns="0" tIns="155448" rIns="0" bIns="0" anchor="t">
            <a:normAutofit/>
          </a:bodyPr>
          <a:lstStyle>
            <a:lvl1pPr algn="l">
              <a:defRPr sz="4000">
                <a:solidFill>
                  <a:schemeClr val="bg1"/>
                </a:solidFill>
              </a:defRPr>
            </a:lvl1pPr>
          </a:lstStyle>
          <a:p>
            <a:r>
              <a:rPr lang="en-US" dirty="0"/>
              <a:t>Click to edit Master title style</a:t>
            </a:r>
          </a:p>
        </p:txBody>
      </p:sp>
      <p:sp>
        <p:nvSpPr>
          <p:cNvPr id="10" name="Subtitle 2">
            <a:extLst>
              <a:ext uri="{FF2B5EF4-FFF2-40B4-BE49-F238E27FC236}">
                <a16:creationId xmlns:a16="http://schemas.microsoft.com/office/drawing/2014/main" id="{D7D55D6D-749C-F849-B557-5B8CD3EB1427}"/>
              </a:ext>
            </a:extLst>
          </p:cNvPr>
          <p:cNvSpPr>
            <a:spLocks noGrp="1"/>
          </p:cNvSpPr>
          <p:nvPr>
            <p:ph type="subTitle" idx="1" hasCustomPrompt="1"/>
          </p:nvPr>
        </p:nvSpPr>
        <p:spPr>
          <a:xfrm>
            <a:off x="914400" y="4206240"/>
            <a:ext cx="3556503" cy="274320"/>
          </a:xfrm>
        </p:spPr>
        <p:txBody>
          <a:bodyPr>
            <a:noAutofit/>
          </a:bodyPr>
          <a:lstStyle>
            <a:lvl1pPr marL="0" indent="0" algn="l">
              <a:buNone/>
              <a:defRPr sz="200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72516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34345D-EB67-3346-AA70-8C734AFB6B17}"/>
              </a:ext>
            </a:extLst>
          </p:cNvPr>
          <p:cNvSpPr/>
          <p:nvPr userDrawn="1"/>
        </p:nvSpPr>
        <p:spPr>
          <a:xfrm>
            <a:off x="0" y="0"/>
            <a:ext cx="470916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CE2AD42-126F-114F-8E2F-0D985674E0FB}"/>
              </a:ext>
            </a:extLst>
          </p:cNvPr>
          <p:cNvSpPr>
            <a:spLocks noGrp="1"/>
          </p:cNvSpPr>
          <p:nvPr>
            <p:ph idx="10"/>
          </p:nvPr>
        </p:nvSpPr>
        <p:spPr>
          <a:xfrm>
            <a:off x="6096000" y="1142999"/>
            <a:ext cx="5181600" cy="5143501"/>
          </a:xfrm>
          <a:prstGeom prst="rect">
            <a:avLst/>
          </a:prstGeom>
        </p:spPr>
        <p:txBody>
          <a:bodyPr/>
          <a:lstStyle>
            <a:lvl1pPr marL="342900" indent="-3429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9BBDC5F9-D6CE-9A42-B9EA-31D8E9EDEDBD}"/>
              </a:ext>
            </a:extLst>
          </p:cNvPr>
          <p:cNvSpPr>
            <a:spLocks noGrp="1"/>
          </p:cNvSpPr>
          <p:nvPr>
            <p:ph type="ctrTitle"/>
          </p:nvPr>
        </p:nvSpPr>
        <p:spPr>
          <a:xfrm>
            <a:off x="914400" y="1828800"/>
            <a:ext cx="3282696" cy="2743200"/>
          </a:xfrm>
        </p:spPr>
        <p:txBody>
          <a:bodyPr lIns="0" tIns="155448" rIns="0" bIns="0" anchor="t">
            <a:normAutofit/>
          </a:bodyPr>
          <a:lstStyle>
            <a:lvl1pPr algn="l">
              <a:defRPr sz="4000">
                <a:solidFill>
                  <a:schemeClr val="tx1"/>
                </a:solidFill>
              </a:defRPr>
            </a:lvl1pPr>
          </a:lstStyle>
          <a:p>
            <a:r>
              <a:rPr lang="en-US" dirty="0"/>
              <a:t>Click to edit Master title style</a:t>
            </a:r>
          </a:p>
        </p:txBody>
      </p:sp>
      <p:sp>
        <p:nvSpPr>
          <p:cNvPr id="10" name="Subtitle 2">
            <a:extLst>
              <a:ext uri="{FF2B5EF4-FFF2-40B4-BE49-F238E27FC236}">
                <a16:creationId xmlns:a16="http://schemas.microsoft.com/office/drawing/2014/main" id="{D7D55D6D-749C-F849-B557-5B8CD3EB1427}"/>
              </a:ext>
            </a:extLst>
          </p:cNvPr>
          <p:cNvSpPr>
            <a:spLocks noGrp="1"/>
          </p:cNvSpPr>
          <p:nvPr>
            <p:ph type="subTitle" idx="1" hasCustomPrompt="1"/>
          </p:nvPr>
        </p:nvSpPr>
        <p:spPr>
          <a:xfrm>
            <a:off x="914400" y="4206240"/>
            <a:ext cx="3556503" cy="274320"/>
          </a:xfrm>
        </p:spPr>
        <p:txBody>
          <a:bodyPr>
            <a:noAutofit/>
          </a:bodyPr>
          <a:lstStyle>
            <a:lvl1pPr marL="0" indent="0" algn="l">
              <a:buNone/>
              <a:defRPr sz="2000" spc="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81089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34345D-EB67-3346-AA70-8C734AFB6B17}"/>
              </a:ext>
            </a:extLst>
          </p:cNvPr>
          <p:cNvSpPr/>
          <p:nvPr userDrawn="1"/>
        </p:nvSpPr>
        <p:spPr>
          <a:xfrm>
            <a:off x="7482840" y="0"/>
            <a:ext cx="470916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8">
            <a:extLst>
              <a:ext uri="{FF2B5EF4-FFF2-40B4-BE49-F238E27FC236}">
                <a16:creationId xmlns:a16="http://schemas.microsoft.com/office/drawing/2014/main" id="{16DF378D-27A9-0244-BF1D-6093DD238A58}"/>
              </a:ext>
            </a:extLst>
          </p:cNvPr>
          <p:cNvSpPr>
            <a:spLocks noGrp="1"/>
          </p:cNvSpPr>
          <p:nvPr>
            <p:ph type="pic" sz="quarter" idx="14"/>
          </p:nvPr>
        </p:nvSpPr>
        <p:spPr>
          <a:xfrm>
            <a:off x="7482840" y="3429000"/>
            <a:ext cx="4709160" cy="28575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Title 1">
            <a:extLst>
              <a:ext uri="{FF2B5EF4-FFF2-40B4-BE49-F238E27FC236}">
                <a16:creationId xmlns:a16="http://schemas.microsoft.com/office/drawing/2014/main" id="{6DBA83F0-BA08-0740-9153-9BC79CDFA079}"/>
              </a:ext>
            </a:extLst>
          </p:cNvPr>
          <p:cNvSpPr>
            <a:spLocks noGrp="1"/>
          </p:cNvSpPr>
          <p:nvPr>
            <p:ph type="ctrTitle"/>
          </p:nvPr>
        </p:nvSpPr>
        <p:spPr>
          <a:xfrm>
            <a:off x="914400" y="2057400"/>
            <a:ext cx="3282696" cy="2743200"/>
          </a:xfrm>
        </p:spPr>
        <p:txBody>
          <a:bodyPr lIns="0" tIns="155448" rIns="0" bIns="0" anchor="t">
            <a:normAutofit/>
          </a:bodyPr>
          <a:lstStyle>
            <a:lvl1pPr algn="l">
              <a:defRPr sz="40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869502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6A3D1-368B-5347-AD0B-15CB39B10556}"/>
              </a:ext>
            </a:extLst>
          </p:cNvPr>
          <p:cNvSpPr>
            <a:spLocks noGrp="1"/>
          </p:cNvSpPr>
          <p:nvPr>
            <p:ph idx="1"/>
          </p:nvPr>
        </p:nvSpPr>
        <p:spPr>
          <a:xfrm>
            <a:off x="914399" y="2514600"/>
            <a:ext cx="10363199" cy="3429000"/>
          </a:xfrm>
          <a:prstGeom prst="rect">
            <a:avLst/>
          </a:prstGeom>
        </p:spPr>
        <p:txBody>
          <a:bodyPr/>
          <a:lstStyle>
            <a:lvl1pPr marL="342900" indent="-3429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854E7D8-621A-324C-9BE9-59E160708DBA}"/>
              </a:ext>
            </a:extLst>
          </p:cNvPr>
          <p:cNvSpPr>
            <a:spLocks noGrp="1"/>
          </p:cNvSpPr>
          <p:nvPr>
            <p:ph type="sldNum" sz="quarter" idx="10"/>
          </p:nvPr>
        </p:nvSpPr>
        <p:spPr/>
        <p:txBody>
          <a:bodyPr/>
          <a:lstStyle/>
          <a:p>
            <a:fld id="{6CE93059-664D-844A-B143-B7E2D894D813}" type="slidenum">
              <a:rPr lang="en-US" smtClean="0"/>
              <a:pPr/>
              <a:t>‹#›</a:t>
            </a:fld>
            <a:endParaRPr lang="en-US"/>
          </a:p>
        </p:txBody>
      </p:sp>
      <p:sp>
        <p:nvSpPr>
          <p:cNvPr id="8" name="Title 1">
            <a:extLst>
              <a:ext uri="{FF2B5EF4-FFF2-40B4-BE49-F238E27FC236}">
                <a16:creationId xmlns:a16="http://schemas.microsoft.com/office/drawing/2014/main" id="{542550E9-C8C8-EB49-AEE8-0D9110AAB253}"/>
              </a:ext>
            </a:extLst>
          </p:cNvPr>
          <p:cNvSpPr>
            <a:spLocks noGrp="1"/>
          </p:cNvSpPr>
          <p:nvPr>
            <p:ph type="ctrTitle"/>
          </p:nvPr>
        </p:nvSpPr>
        <p:spPr>
          <a:xfrm>
            <a:off x="914400" y="914400"/>
            <a:ext cx="10363200" cy="1188720"/>
          </a:xfrm>
        </p:spPr>
        <p:txBody>
          <a:bodyPr lIns="0" tIns="155448" rIns="0" bIns="0" anchor="t">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629786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8050-A4D2-F042-B809-2F8F11637F8E}"/>
              </a:ext>
            </a:extLst>
          </p:cNvPr>
          <p:cNvSpPr>
            <a:spLocks noGrp="1"/>
          </p:cNvSpPr>
          <p:nvPr>
            <p:ph type="title"/>
          </p:nvPr>
        </p:nvSpPr>
        <p:spPr>
          <a:xfrm>
            <a:off x="914401" y="914400"/>
            <a:ext cx="10363199" cy="118872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AD755CA-BA19-4048-A2E8-F773368F0733}"/>
              </a:ext>
            </a:extLst>
          </p:cNvPr>
          <p:cNvSpPr>
            <a:spLocks noGrp="1"/>
          </p:cNvSpPr>
          <p:nvPr>
            <p:ph sz="half" idx="1"/>
          </p:nvPr>
        </p:nvSpPr>
        <p:spPr>
          <a:xfrm>
            <a:off x="914400" y="2514600"/>
            <a:ext cx="4572000" cy="3429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1FA05D-E3B9-A646-BAC0-4F2E55BC431C}"/>
              </a:ext>
            </a:extLst>
          </p:cNvPr>
          <p:cNvSpPr>
            <a:spLocks noGrp="1"/>
          </p:cNvSpPr>
          <p:nvPr>
            <p:ph sz="half" idx="2"/>
          </p:nvPr>
        </p:nvSpPr>
        <p:spPr>
          <a:xfrm>
            <a:off x="6705602" y="2514600"/>
            <a:ext cx="4572000" cy="3429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4D32F46B-0D9C-8B45-A813-8E8843478A4B}"/>
              </a:ext>
            </a:extLst>
          </p:cNvPr>
          <p:cNvSpPr>
            <a:spLocks noGrp="1"/>
          </p:cNvSpPr>
          <p:nvPr>
            <p:ph type="sldNum" sz="quarter" idx="10"/>
          </p:nvPr>
        </p:nvSpPr>
        <p:spPr/>
        <p:txBody>
          <a:bodyPr/>
          <a:lstStyle/>
          <a:p>
            <a:fld id="{6CE93059-664D-844A-B143-B7E2D894D813}" type="slidenum">
              <a:rPr lang="en-US" smtClean="0"/>
              <a:pPr/>
              <a:t>‹#›</a:t>
            </a:fld>
            <a:endParaRPr lang="en-US"/>
          </a:p>
        </p:txBody>
      </p:sp>
    </p:spTree>
    <p:extLst>
      <p:ext uri="{BB962C8B-B14F-4D97-AF65-F5344CB8AC3E}">
        <p14:creationId xmlns:p14="http://schemas.microsoft.com/office/powerpoint/2010/main" val="2948895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87881D-9438-C047-9F88-AD47306030E8}"/>
              </a:ext>
            </a:extLst>
          </p:cNvPr>
          <p:cNvSpPr>
            <a:spLocks noGrp="1"/>
          </p:cNvSpPr>
          <p:nvPr>
            <p:ph type="body" idx="1"/>
          </p:nvPr>
        </p:nvSpPr>
        <p:spPr>
          <a:xfrm>
            <a:off x="914400" y="2286000"/>
            <a:ext cx="4572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39399F-22DE-A949-92A6-37EBC893EE6A}"/>
              </a:ext>
            </a:extLst>
          </p:cNvPr>
          <p:cNvSpPr>
            <a:spLocks noGrp="1"/>
          </p:cNvSpPr>
          <p:nvPr>
            <p:ph sz="half" idx="2"/>
          </p:nvPr>
        </p:nvSpPr>
        <p:spPr>
          <a:xfrm>
            <a:off x="914403" y="3368675"/>
            <a:ext cx="4572000" cy="2917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89352C-0349-BE41-B82D-83444C202569}"/>
              </a:ext>
            </a:extLst>
          </p:cNvPr>
          <p:cNvSpPr>
            <a:spLocks noGrp="1"/>
          </p:cNvSpPr>
          <p:nvPr>
            <p:ph type="body" sz="quarter" idx="3"/>
          </p:nvPr>
        </p:nvSpPr>
        <p:spPr>
          <a:xfrm>
            <a:off x="6705599" y="2286000"/>
            <a:ext cx="457200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0FC0E13-D51B-914B-9804-B09E41DDD0B4}"/>
              </a:ext>
            </a:extLst>
          </p:cNvPr>
          <p:cNvSpPr>
            <a:spLocks noGrp="1"/>
          </p:cNvSpPr>
          <p:nvPr>
            <p:ph sz="quarter" idx="4"/>
          </p:nvPr>
        </p:nvSpPr>
        <p:spPr>
          <a:xfrm>
            <a:off x="6705599" y="3368675"/>
            <a:ext cx="4572000" cy="2917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832DE311-E4C0-964E-811F-97A1B562FF16}"/>
              </a:ext>
            </a:extLst>
          </p:cNvPr>
          <p:cNvSpPr>
            <a:spLocks noGrp="1"/>
          </p:cNvSpPr>
          <p:nvPr>
            <p:ph type="sldNum" sz="quarter" idx="10"/>
          </p:nvPr>
        </p:nvSpPr>
        <p:spPr/>
        <p:txBody>
          <a:bodyPr/>
          <a:lstStyle/>
          <a:p>
            <a:fld id="{6CE93059-664D-844A-B143-B7E2D894D813}" type="slidenum">
              <a:rPr lang="en-US" smtClean="0"/>
              <a:pPr/>
              <a:t>‹#›</a:t>
            </a:fld>
            <a:endParaRPr lang="en-US"/>
          </a:p>
        </p:txBody>
      </p:sp>
      <p:sp>
        <p:nvSpPr>
          <p:cNvPr id="11" name="Title 1">
            <a:extLst>
              <a:ext uri="{FF2B5EF4-FFF2-40B4-BE49-F238E27FC236}">
                <a16:creationId xmlns:a16="http://schemas.microsoft.com/office/drawing/2014/main" id="{CC3A254B-597D-7540-8177-F1506EB22138}"/>
              </a:ext>
            </a:extLst>
          </p:cNvPr>
          <p:cNvSpPr>
            <a:spLocks noGrp="1"/>
          </p:cNvSpPr>
          <p:nvPr>
            <p:ph type="ctrTitle"/>
          </p:nvPr>
        </p:nvSpPr>
        <p:spPr>
          <a:xfrm>
            <a:off x="914401" y="914400"/>
            <a:ext cx="10363199" cy="1188720"/>
          </a:xfrm>
        </p:spPr>
        <p:txBody>
          <a:bodyPr lIns="0" tIns="155448" rIns="0" bIns="0" anchor="t">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3362626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9413F-D26F-2D47-AA48-DD660BB5E072}"/>
              </a:ext>
            </a:extLst>
          </p:cNvPr>
          <p:cNvSpPr>
            <a:spLocks noGrp="1"/>
          </p:cNvSpPr>
          <p:nvPr>
            <p:ph type="title"/>
          </p:nvPr>
        </p:nvSpPr>
        <p:spPr>
          <a:xfrm>
            <a:off x="914399" y="571500"/>
            <a:ext cx="3794760" cy="1600200"/>
          </a:xfrm>
        </p:spPr>
        <p:txBody>
          <a:bodyPr anchor="b"/>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5C47FE12-FAC9-954B-8230-DF62530DF9EC}"/>
              </a:ext>
            </a:extLst>
          </p:cNvPr>
          <p:cNvSpPr>
            <a:spLocks noGrp="1"/>
          </p:cNvSpPr>
          <p:nvPr>
            <p:ph idx="1"/>
          </p:nvPr>
        </p:nvSpPr>
        <p:spPr>
          <a:xfrm>
            <a:off x="5105400" y="1143001"/>
            <a:ext cx="6172200" cy="480059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7E784A-2D28-DF4F-B7BA-DCB18BB40484}"/>
              </a:ext>
            </a:extLst>
          </p:cNvPr>
          <p:cNvSpPr>
            <a:spLocks noGrp="1"/>
          </p:cNvSpPr>
          <p:nvPr>
            <p:ph type="body" sz="half" idx="2"/>
          </p:nvPr>
        </p:nvSpPr>
        <p:spPr>
          <a:xfrm>
            <a:off x="914400" y="2514600"/>
            <a:ext cx="3794760" cy="34290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AFBC8844-A14F-AD4B-9C10-43E56D935257}"/>
              </a:ext>
            </a:extLst>
          </p:cNvPr>
          <p:cNvSpPr>
            <a:spLocks noGrp="1"/>
          </p:cNvSpPr>
          <p:nvPr>
            <p:ph type="sldNum" sz="quarter" idx="10"/>
          </p:nvPr>
        </p:nvSpPr>
        <p:spPr/>
        <p:txBody>
          <a:bodyPr/>
          <a:lstStyle/>
          <a:p>
            <a:fld id="{6CE93059-664D-844A-B143-B7E2D894D813}" type="slidenum">
              <a:rPr lang="en-US" smtClean="0"/>
              <a:pPr/>
              <a:t>‹#›</a:t>
            </a:fld>
            <a:endParaRPr lang="en-US"/>
          </a:p>
        </p:txBody>
      </p:sp>
    </p:spTree>
    <p:extLst>
      <p:ext uri="{BB962C8B-B14F-4D97-AF65-F5344CB8AC3E}">
        <p14:creationId xmlns:p14="http://schemas.microsoft.com/office/powerpoint/2010/main" val="2616239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CED5C-8019-EB45-B1EA-01DA44282A18}"/>
              </a:ext>
            </a:extLst>
          </p:cNvPr>
          <p:cNvSpPr>
            <a:spLocks noGrp="1"/>
          </p:cNvSpPr>
          <p:nvPr>
            <p:ph type="title"/>
          </p:nvPr>
        </p:nvSpPr>
        <p:spPr>
          <a:xfrm>
            <a:off x="914401" y="571500"/>
            <a:ext cx="3794918" cy="1600200"/>
          </a:xfrm>
        </p:spPr>
        <p:txBody>
          <a:bodyPr anchor="b"/>
          <a:lstStyle>
            <a:lvl1pPr>
              <a:defRPr sz="4000"/>
            </a:lvl1pPr>
          </a:lstStyle>
          <a:p>
            <a:r>
              <a:rPr lang="en-US"/>
              <a:t>Click to edit Master title style</a:t>
            </a:r>
          </a:p>
        </p:txBody>
      </p:sp>
      <p:sp>
        <p:nvSpPr>
          <p:cNvPr id="3" name="Picture Placeholder 2">
            <a:extLst>
              <a:ext uri="{FF2B5EF4-FFF2-40B4-BE49-F238E27FC236}">
                <a16:creationId xmlns:a16="http://schemas.microsoft.com/office/drawing/2014/main" id="{47E9B121-461B-F147-8A3B-BE07EA98CE6F}"/>
              </a:ext>
            </a:extLst>
          </p:cNvPr>
          <p:cNvSpPr>
            <a:spLocks noGrp="1"/>
          </p:cNvSpPr>
          <p:nvPr>
            <p:ph type="pic" idx="1"/>
          </p:nvPr>
        </p:nvSpPr>
        <p:spPr>
          <a:xfrm>
            <a:off x="5105399" y="1143001"/>
            <a:ext cx="6172200" cy="48005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710F4D-28AF-9D4C-A6BA-913312E106B9}"/>
              </a:ext>
            </a:extLst>
          </p:cNvPr>
          <p:cNvSpPr>
            <a:spLocks noGrp="1"/>
          </p:cNvSpPr>
          <p:nvPr>
            <p:ph type="body" sz="half" idx="2"/>
          </p:nvPr>
        </p:nvSpPr>
        <p:spPr>
          <a:xfrm>
            <a:off x="914401" y="2514600"/>
            <a:ext cx="3794917" cy="34290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B989C4F8-A1D4-614D-8A36-44D2E0B30266}"/>
              </a:ext>
            </a:extLst>
          </p:cNvPr>
          <p:cNvSpPr>
            <a:spLocks noGrp="1"/>
          </p:cNvSpPr>
          <p:nvPr>
            <p:ph type="sldNum" sz="quarter" idx="10"/>
          </p:nvPr>
        </p:nvSpPr>
        <p:spPr/>
        <p:txBody>
          <a:bodyPr/>
          <a:lstStyle/>
          <a:p>
            <a:fld id="{6CE93059-664D-844A-B143-B7E2D894D813}" type="slidenum">
              <a:rPr lang="en-US" smtClean="0"/>
              <a:pPr/>
              <a:t>‹#›</a:t>
            </a:fld>
            <a:endParaRPr lang="en-US"/>
          </a:p>
        </p:txBody>
      </p:sp>
    </p:spTree>
    <p:extLst>
      <p:ext uri="{BB962C8B-B14F-4D97-AF65-F5344CB8AC3E}">
        <p14:creationId xmlns:p14="http://schemas.microsoft.com/office/powerpoint/2010/main" val="826697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50C9CE22-B6EF-1449-A254-2C7BDA89F6FE}"/>
              </a:ext>
            </a:extLst>
          </p:cNvPr>
          <p:cNvSpPr>
            <a:spLocks noGrp="1"/>
          </p:cNvSpPr>
          <p:nvPr>
            <p:ph type="body" orient="vert" idx="1"/>
          </p:nvPr>
        </p:nvSpPr>
        <p:spPr>
          <a:xfrm>
            <a:off x="914401" y="2514600"/>
            <a:ext cx="10363199" cy="3429000"/>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8A9178FF-7E27-5343-A3E7-964C2D81562D}"/>
              </a:ext>
            </a:extLst>
          </p:cNvPr>
          <p:cNvSpPr>
            <a:spLocks noGrp="1"/>
          </p:cNvSpPr>
          <p:nvPr>
            <p:ph type="sldNum" sz="quarter" idx="10"/>
          </p:nvPr>
        </p:nvSpPr>
        <p:spPr/>
        <p:txBody>
          <a:bodyPr/>
          <a:lstStyle/>
          <a:p>
            <a:fld id="{6CE93059-664D-844A-B143-B7E2D894D813}" type="slidenum">
              <a:rPr lang="en-US" smtClean="0"/>
              <a:pPr/>
              <a:t>‹#›</a:t>
            </a:fld>
            <a:endParaRPr lang="en-US"/>
          </a:p>
        </p:txBody>
      </p:sp>
      <p:sp>
        <p:nvSpPr>
          <p:cNvPr id="8" name="Title 1">
            <a:extLst>
              <a:ext uri="{FF2B5EF4-FFF2-40B4-BE49-F238E27FC236}">
                <a16:creationId xmlns:a16="http://schemas.microsoft.com/office/drawing/2014/main" id="{80433BB8-ECB4-C746-8892-92541A95C523}"/>
              </a:ext>
            </a:extLst>
          </p:cNvPr>
          <p:cNvSpPr>
            <a:spLocks noGrp="1"/>
          </p:cNvSpPr>
          <p:nvPr>
            <p:ph type="ctrTitle"/>
          </p:nvPr>
        </p:nvSpPr>
        <p:spPr>
          <a:xfrm>
            <a:off x="914401" y="914400"/>
            <a:ext cx="10363199" cy="1188720"/>
          </a:xfrm>
        </p:spPr>
        <p:txBody>
          <a:bodyPr lIns="0" tIns="155448" rIns="0" bIns="0" anchor="t">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952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AC8950-E700-4144-B3AF-3190FB1E00D9}"/>
              </a:ext>
            </a:extLst>
          </p:cNvPr>
          <p:cNvSpPr/>
          <p:nvPr userDrawn="1"/>
        </p:nvSpPr>
        <p:spPr>
          <a:xfrm>
            <a:off x="1" y="6286500"/>
            <a:ext cx="12191999" cy="5715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lvl1pPr>
              <a:defRPr>
                <a:solidFill>
                  <a:schemeClr val="bg1"/>
                </a:solidFill>
              </a:defRPr>
            </a:lvl1pPr>
          </a:lstStyle>
          <a:p>
            <a:fld id="{6CE93059-664D-844A-B143-B7E2D894D813}" type="slidenum">
              <a:rPr lang="en-US" smtClean="0"/>
              <a:pPr/>
              <a:t>‹#›</a:t>
            </a:fld>
            <a:endParaRPr lang="en-US" dirty="0"/>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914400" y="2514600"/>
            <a:ext cx="10363199" cy="2149997"/>
          </a:xfrm>
        </p:spPr>
        <p:txBody>
          <a:bodyPr lIns="0" tIns="155448" rIns="0" bIns="0" anchor="t">
            <a:normAutofit/>
          </a:bodyPr>
          <a:lstStyle>
            <a:lvl1pPr algn="l">
              <a:defRPr sz="4000">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1D0A7CEE-229F-AA43-8556-017BC7B17E9B}"/>
              </a:ext>
            </a:extLst>
          </p:cNvPr>
          <p:cNvSpPr>
            <a:spLocks noGrp="1"/>
          </p:cNvSpPr>
          <p:nvPr>
            <p:ph type="subTitle" idx="1" hasCustomPrompt="1"/>
          </p:nvPr>
        </p:nvSpPr>
        <p:spPr>
          <a:xfrm>
            <a:off x="914401" y="2057400"/>
            <a:ext cx="10363198" cy="451861"/>
          </a:xfrm>
        </p:spPr>
        <p:txBody>
          <a:bodyPr>
            <a:normAutofit/>
          </a:bodyPr>
          <a:lstStyle>
            <a:lvl1pPr marL="0" indent="0" algn="l">
              <a:buNone/>
              <a:defRPr sz="3000" spc="3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47027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571B87-EB55-4145-A22D-6808575C0F2B}"/>
              </a:ext>
            </a:extLst>
          </p:cNvPr>
          <p:cNvSpPr>
            <a:spLocks noGrp="1"/>
          </p:cNvSpPr>
          <p:nvPr>
            <p:ph type="title" orient="vert"/>
          </p:nvPr>
        </p:nvSpPr>
        <p:spPr>
          <a:xfrm>
            <a:off x="8724900" y="1142999"/>
            <a:ext cx="2628900" cy="5143499"/>
          </a:xfrm>
        </p:spPr>
        <p:txBody>
          <a:bodyPr vert="eaVert" lIns="0" tIns="0"/>
          <a:lstStyle/>
          <a:p>
            <a:r>
              <a:rPr lang="en-US"/>
              <a:t>Click to edit Master title style</a:t>
            </a:r>
          </a:p>
        </p:txBody>
      </p:sp>
      <p:sp>
        <p:nvSpPr>
          <p:cNvPr id="3" name="Vertical Text Placeholder 2">
            <a:extLst>
              <a:ext uri="{FF2B5EF4-FFF2-40B4-BE49-F238E27FC236}">
                <a16:creationId xmlns:a16="http://schemas.microsoft.com/office/drawing/2014/main" id="{D35F0681-B732-C044-AB3D-D158A0C5B605}"/>
              </a:ext>
            </a:extLst>
          </p:cNvPr>
          <p:cNvSpPr>
            <a:spLocks noGrp="1"/>
          </p:cNvSpPr>
          <p:nvPr>
            <p:ph type="body" orient="vert" idx="1"/>
          </p:nvPr>
        </p:nvSpPr>
        <p:spPr>
          <a:xfrm>
            <a:off x="914400" y="1143000"/>
            <a:ext cx="7658100" cy="514349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A4F9E9B-81E0-BF47-A427-5054929E452F}"/>
              </a:ext>
            </a:extLst>
          </p:cNvPr>
          <p:cNvSpPr>
            <a:spLocks noGrp="1"/>
          </p:cNvSpPr>
          <p:nvPr>
            <p:ph type="sldNum" sz="quarter" idx="10"/>
          </p:nvPr>
        </p:nvSpPr>
        <p:spPr/>
        <p:txBody>
          <a:bodyPr/>
          <a:lstStyle/>
          <a:p>
            <a:fld id="{6CE93059-664D-844A-B143-B7E2D894D813}" type="slidenum">
              <a:rPr lang="en-US" smtClean="0"/>
              <a:pPr/>
              <a:t>‹#›</a:t>
            </a:fld>
            <a:endParaRPr lang="en-US"/>
          </a:p>
        </p:txBody>
      </p:sp>
    </p:spTree>
    <p:extLst>
      <p:ext uri="{BB962C8B-B14F-4D97-AF65-F5344CB8AC3E}">
        <p14:creationId xmlns:p14="http://schemas.microsoft.com/office/powerpoint/2010/main" val="1254731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a:extLst>
              <a:ext uri="{FF2B5EF4-FFF2-40B4-BE49-F238E27FC236}">
                <a16:creationId xmlns:a16="http://schemas.microsoft.com/office/drawing/2014/main" id="{3E34D2B8-B253-4C44-8A4D-AD04B2D8D1E3}"/>
              </a:ext>
            </a:extLst>
          </p:cNvPr>
          <p:cNvSpPr>
            <a:spLocks noGrp="1" noChangeArrowheads="1"/>
          </p:cNvSpPr>
          <p:nvPr>
            <p:ph type="sldNum" sz="quarter" idx="10"/>
          </p:nvPr>
        </p:nvSpPr>
        <p:spPr>
          <a:ln/>
        </p:spPr>
        <p:txBody>
          <a:bodyPr/>
          <a:lstStyle>
            <a:lvl1pPr>
              <a:defRPr/>
            </a:lvl1pPr>
          </a:lstStyle>
          <a:p>
            <a:pPr>
              <a:defRPr/>
            </a:pPr>
            <a:fld id="{208D2BDE-28BB-4429-BAB8-43780E9CF709}" type="slidenum">
              <a:rPr lang="en-US" altLang="en-US"/>
              <a:pPr>
                <a:defRPr/>
              </a:pPr>
              <a:t>‹#›</a:t>
            </a:fld>
            <a:endParaRPr lang="en-US" altLang="en-US"/>
          </a:p>
        </p:txBody>
      </p:sp>
    </p:spTree>
    <p:extLst>
      <p:ext uri="{BB962C8B-B14F-4D97-AF65-F5344CB8AC3E}">
        <p14:creationId xmlns:p14="http://schemas.microsoft.com/office/powerpoint/2010/main" val="1971566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7B9A0E-165D-48B1-90D2-359E7D6F25F9}" type="slidenum">
              <a:rPr lang="en-US" smtClean="0"/>
              <a:t>‹#›</a:t>
            </a:fld>
            <a:endParaRPr lang="en-US"/>
          </a:p>
        </p:txBody>
      </p:sp>
    </p:spTree>
    <p:extLst>
      <p:ext uri="{BB962C8B-B14F-4D97-AF65-F5344CB8AC3E}">
        <p14:creationId xmlns:p14="http://schemas.microsoft.com/office/powerpoint/2010/main" val="1491090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le Only">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lvl1pPr>
              <a:defRPr>
                <a:solidFill>
                  <a:schemeClr val="bg1"/>
                </a:solidFill>
              </a:defRPr>
            </a:lvl1pPr>
          </a:lstStyle>
          <a:p>
            <a:fld id="{6CE93059-664D-844A-B143-B7E2D894D813}" type="slidenum">
              <a:rPr lang="en-US" smtClean="0"/>
              <a:pPr/>
              <a:t>‹#›</a:t>
            </a:fld>
            <a:endParaRPr lang="en-US" dirty="0"/>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914400" y="2743200"/>
            <a:ext cx="10363199" cy="2148840"/>
          </a:xfrm>
        </p:spPr>
        <p:txBody>
          <a:bodyPr lIns="0" tIns="155448" rIns="0" bIns="0" anchor="t">
            <a:normAutofit/>
          </a:bodyPr>
          <a:lstStyle>
            <a:lvl1pPr algn="l">
              <a:defRPr sz="4000">
                <a:solidFill>
                  <a:schemeClr val="bg1"/>
                </a:solidFill>
              </a:defRPr>
            </a:lvl1pPr>
          </a:lstStyle>
          <a:p>
            <a:r>
              <a:rPr lang="en-US" dirty="0"/>
              <a:t>Click to edit Master title style</a:t>
            </a:r>
          </a:p>
        </p:txBody>
      </p:sp>
      <p:sp>
        <p:nvSpPr>
          <p:cNvPr id="14" name="Subtitle 2">
            <a:extLst>
              <a:ext uri="{FF2B5EF4-FFF2-40B4-BE49-F238E27FC236}">
                <a16:creationId xmlns:a16="http://schemas.microsoft.com/office/drawing/2014/main" id="{1D0A7CEE-229F-AA43-8556-017BC7B17E9B}"/>
              </a:ext>
            </a:extLst>
          </p:cNvPr>
          <p:cNvSpPr>
            <a:spLocks noGrp="1"/>
          </p:cNvSpPr>
          <p:nvPr>
            <p:ph type="subTitle" idx="1" hasCustomPrompt="1"/>
          </p:nvPr>
        </p:nvSpPr>
        <p:spPr>
          <a:xfrm>
            <a:off x="914401" y="2057400"/>
            <a:ext cx="10363198" cy="451861"/>
          </a:xfrm>
        </p:spPr>
        <p:txBody>
          <a:bodyPr>
            <a:normAutofit/>
          </a:bodyPr>
          <a:lstStyle>
            <a:lvl1pPr marL="0" indent="0" algn="l">
              <a:buNone/>
              <a:defRPr sz="3000" spc="30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69797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Only">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AC8950-E700-4144-B3AF-3190FB1E00D9}"/>
              </a:ext>
            </a:extLst>
          </p:cNvPr>
          <p:cNvSpPr/>
          <p:nvPr userDrawn="1"/>
        </p:nvSpPr>
        <p:spPr>
          <a:xfrm>
            <a:off x="1" y="6286500"/>
            <a:ext cx="12191999" cy="5715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lvl1pPr>
              <a:defRPr>
                <a:solidFill>
                  <a:schemeClr val="bg1"/>
                </a:solidFill>
              </a:defRPr>
            </a:lvl1pPr>
          </a:lstStyle>
          <a:p>
            <a:fld id="{6CE93059-664D-844A-B143-B7E2D894D813}" type="slidenum">
              <a:rPr lang="en-US" smtClean="0"/>
              <a:pPr/>
              <a:t>‹#›</a:t>
            </a:fld>
            <a:endParaRPr lang="en-US" dirty="0"/>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914400" y="2743200"/>
            <a:ext cx="10363199" cy="2148840"/>
          </a:xfrm>
        </p:spPr>
        <p:txBody>
          <a:bodyPr lIns="0" tIns="155448" rIns="0" bIns="0" anchor="t">
            <a:normAutofit/>
          </a:bodyPr>
          <a:lstStyle>
            <a:lvl1pPr algn="l">
              <a:defRPr sz="4000">
                <a:solidFill>
                  <a:schemeClr val="bg1"/>
                </a:solidFill>
              </a:defRPr>
            </a:lvl1pPr>
          </a:lstStyle>
          <a:p>
            <a:r>
              <a:rPr lang="en-US" dirty="0"/>
              <a:t>Click to edit Master title style</a:t>
            </a:r>
          </a:p>
        </p:txBody>
      </p:sp>
      <p:sp>
        <p:nvSpPr>
          <p:cNvPr id="14" name="Subtitle 2">
            <a:extLst>
              <a:ext uri="{FF2B5EF4-FFF2-40B4-BE49-F238E27FC236}">
                <a16:creationId xmlns:a16="http://schemas.microsoft.com/office/drawing/2014/main" id="{1D0A7CEE-229F-AA43-8556-017BC7B17E9B}"/>
              </a:ext>
            </a:extLst>
          </p:cNvPr>
          <p:cNvSpPr>
            <a:spLocks noGrp="1"/>
          </p:cNvSpPr>
          <p:nvPr>
            <p:ph type="subTitle" idx="1" hasCustomPrompt="1"/>
          </p:nvPr>
        </p:nvSpPr>
        <p:spPr>
          <a:xfrm>
            <a:off x="914401" y="2057400"/>
            <a:ext cx="10363198" cy="451861"/>
          </a:xfrm>
        </p:spPr>
        <p:txBody>
          <a:bodyPr>
            <a:normAutofit/>
          </a:bodyPr>
          <a:lstStyle>
            <a:lvl1pPr marL="0" indent="0" algn="l">
              <a:buNone/>
              <a:defRPr sz="3000" spc="30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9655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Title Onl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lvl1pPr>
              <a:defRPr>
                <a:solidFill>
                  <a:schemeClr val="bg1"/>
                </a:solidFill>
              </a:defRPr>
            </a:lvl1pPr>
          </a:lstStyle>
          <a:p>
            <a:fld id="{6CE93059-664D-844A-B143-B7E2D894D813}" type="slidenum">
              <a:rPr lang="en-US" smtClean="0"/>
              <a:pPr/>
              <a:t>‹#›</a:t>
            </a:fld>
            <a:endParaRPr lang="en-US" dirty="0"/>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914400" y="2743200"/>
            <a:ext cx="10363199" cy="2148840"/>
          </a:xfrm>
        </p:spPr>
        <p:txBody>
          <a:bodyPr lIns="0" tIns="155448" rIns="0" bIns="0" anchor="t">
            <a:normAutofit/>
          </a:bodyPr>
          <a:lstStyle>
            <a:lvl1pPr algn="l">
              <a:defRPr sz="4000">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1D0A7CEE-229F-AA43-8556-017BC7B17E9B}"/>
              </a:ext>
            </a:extLst>
          </p:cNvPr>
          <p:cNvSpPr>
            <a:spLocks noGrp="1"/>
          </p:cNvSpPr>
          <p:nvPr>
            <p:ph type="subTitle" idx="1" hasCustomPrompt="1"/>
          </p:nvPr>
        </p:nvSpPr>
        <p:spPr>
          <a:xfrm>
            <a:off x="914401" y="2057400"/>
            <a:ext cx="10363198" cy="451861"/>
          </a:xfrm>
        </p:spPr>
        <p:txBody>
          <a:bodyPr>
            <a:normAutofit/>
          </a:bodyPr>
          <a:lstStyle>
            <a:lvl1pPr marL="0" indent="0" algn="l">
              <a:buNone/>
              <a:defRPr sz="3000" spc="30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45603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p>
            <a:fld id="{6CE93059-664D-844A-B143-B7E2D894D813}" type="slidenum">
              <a:rPr lang="en-US" smtClean="0"/>
              <a:pPr/>
              <a:t>‹#›</a:t>
            </a:fld>
            <a:endParaRPr lang="en-US"/>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914400" y="914400"/>
            <a:ext cx="10363200" cy="1188720"/>
          </a:xfrm>
        </p:spPr>
        <p:txBody>
          <a:bodyPr lIns="0" tIns="155448" rIns="0" bIns="0" anchor="t">
            <a:normAutofit/>
          </a:bodyPr>
          <a:lstStyle>
            <a:lvl1pPr algn="l">
              <a:defRPr sz="4000"/>
            </a:lvl1pPr>
          </a:lstStyle>
          <a:p>
            <a:r>
              <a:rPr lang="en-US"/>
              <a:t>Click to edit Master title style</a:t>
            </a:r>
          </a:p>
        </p:txBody>
      </p:sp>
    </p:spTree>
    <p:extLst>
      <p:ext uri="{BB962C8B-B14F-4D97-AF65-F5344CB8AC3E}">
        <p14:creationId xmlns:p14="http://schemas.microsoft.com/office/powerpoint/2010/main" val="341489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p>
            <a:fld id="{6CE93059-664D-844A-B143-B7E2D894D813}" type="slidenum">
              <a:rPr lang="en-US" smtClean="0"/>
              <a:pPr/>
              <a:t>‹#›</a:t>
            </a:fld>
            <a:endParaRPr lang="en-US"/>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914400" y="914400"/>
            <a:ext cx="5181600" cy="1463040"/>
          </a:xfrm>
        </p:spPr>
        <p:txBody>
          <a:bodyPr lIns="0" tIns="155448" rIns="0" bIns="0" anchor="t">
            <a:noAutofit/>
          </a:bodyPr>
          <a:lstStyle>
            <a:lvl1pPr algn="l">
              <a:defRPr sz="4000"/>
            </a:lvl1pPr>
          </a:lstStyle>
          <a:p>
            <a:r>
              <a:rPr lang="en-US" dirty="0"/>
              <a:t>Click to edit Master title style</a:t>
            </a:r>
          </a:p>
        </p:txBody>
      </p:sp>
    </p:spTree>
    <p:extLst>
      <p:ext uri="{BB962C8B-B14F-4D97-AF65-F5344CB8AC3E}">
        <p14:creationId xmlns:p14="http://schemas.microsoft.com/office/powerpoint/2010/main" val="3284341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p>
            <a:fld id="{6CE93059-664D-844A-B143-B7E2D894D813}" type="slidenum">
              <a:rPr lang="en-US" smtClean="0"/>
              <a:pPr/>
              <a:t>‹#›</a:t>
            </a:fld>
            <a:endParaRPr lang="en-US"/>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1828800" y="914400"/>
            <a:ext cx="9448800" cy="1188720"/>
          </a:xfrm>
        </p:spPr>
        <p:txBody>
          <a:bodyPr lIns="0" tIns="155448" rIns="0" bIns="0" anchor="t">
            <a:normAutofit/>
          </a:bodyPr>
          <a:lstStyle>
            <a:lvl1pPr algn="r">
              <a:defRPr sz="4000"/>
            </a:lvl1pPr>
          </a:lstStyle>
          <a:p>
            <a:r>
              <a:rPr lang="en-US"/>
              <a:t>Click to edit Master title style</a:t>
            </a:r>
          </a:p>
        </p:txBody>
      </p:sp>
    </p:spTree>
    <p:extLst>
      <p:ext uri="{BB962C8B-B14F-4D97-AF65-F5344CB8AC3E}">
        <p14:creationId xmlns:p14="http://schemas.microsoft.com/office/powerpoint/2010/main" val="9319063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639143-2F6A-104B-A5A1-8200E4D88C08}"/>
              </a:ext>
            </a:extLst>
          </p:cNvPr>
          <p:cNvSpPr/>
          <p:nvPr userDrawn="1"/>
        </p:nvSpPr>
        <p:spPr>
          <a:xfrm>
            <a:off x="1" y="6286500"/>
            <a:ext cx="12191999" cy="5715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7B4420B4-3C6F-4A47-9138-CF3F14299664}"/>
              </a:ext>
            </a:extLst>
          </p:cNvPr>
          <p:cNvSpPr>
            <a:spLocks noGrp="1"/>
          </p:cNvSpPr>
          <p:nvPr>
            <p:ph type="title"/>
          </p:nvPr>
        </p:nvSpPr>
        <p:spPr>
          <a:xfrm>
            <a:off x="914401" y="914400"/>
            <a:ext cx="10363199" cy="1188720"/>
          </a:xfrm>
          <a:prstGeom prst="rect">
            <a:avLst/>
          </a:prstGeom>
        </p:spPr>
        <p:txBody>
          <a:bodyPr vert="horz" lIns="0" tIns="155448" rIns="0" bIns="0" rtlCol="0" anchor="t">
            <a:noAutofit/>
          </a:bodyPr>
          <a:lstStyle/>
          <a:p>
            <a:r>
              <a:rPr lang="en-US"/>
              <a:t>Click to edit Master title style</a:t>
            </a:r>
          </a:p>
        </p:txBody>
      </p:sp>
      <p:sp>
        <p:nvSpPr>
          <p:cNvPr id="6" name="Slide Number Placeholder 5">
            <a:extLst>
              <a:ext uri="{FF2B5EF4-FFF2-40B4-BE49-F238E27FC236}">
                <a16:creationId xmlns:a16="http://schemas.microsoft.com/office/drawing/2014/main" id="{8CB78928-1F93-7C4F-A1CA-D0B9491A1E7F}"/>
              </a:ext>
            </a:extLst>
          </p:cNvPr>
          <p:cNvSpPr>
            <a:spLocks noGrp="1"/>
          </p:cNvSpPr>
          <p:nvPr>
            <p:ph type="sldNum" sz="quarter" idx="4"/>
          </p:nvPr>
        </p:nvSpPr>
        <p:spPr>
          <a:xfrm>
            <a:off x="1" y="6387088"/>
            <a:ext cx="914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6CE93059-664D-844A-B143-B7E2D894D813}" type="slidenum">
              <a:rPr lang="en-US" smtClean="0"/>
              <a:pPr/>
              <a:t>‹#›</a:t>
            </a:fld>
            <a:endParaRPr lang="en-US" dirty="0"/>
          </a:p>
        </p:txBody>
      </p:sp>
      <p:sp>
        <p:nvSpPr>
          <p:cNvPr id="8" name="Текст 2">
            <a:extLst>
              <a:ext uri="{FF2B5EF4-FFF2-40B4-BE49-F238E27FC236}">
                <a16:creationId xmlns:a16="http://schemas.microsoft.com/office/drawing/2014/main" id="{A9CD6F89-F399-C64B-83BE-ADB794D74CEA}"/>
              </a:ext>
            </a:extLst>
          </p:cNvPr>
          <p:cNvSpPr>
            <a:spLocks noGrp="1"/>
          </p:cNvSpPr>
          <p:nvPr>
            <p:ph type="body" idx="1"/>
          </p:nvPr>
        </p:nvSpPr>
        <p:spPr>
          <a:xfrm>
            <a:off x="914401" y="2514600"/>
            <a:ext cx="10363199" cy="3429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119417"/>
      </p:ext>
    </p:extLst>
  </p:cSld>
  <p:clrMap bg1="lt1" tx1="dk1" bg2="lt2" tx2="dk2" accent1="accent1" accent2="accent2" accent3="accent3" accent4="accent4" accent5="accent5" accent6="accent6" hlink="hlink" folHlink="folHlink"/>
  <p:sldLayoutIdLst>
    <p:sldLayoutId id="2147483673" r:id="rId1"/>
    <p:sldLayoutId id="2147483654" r:id="rId2"/>
    <p:sldLayoutId id="2147483674" r:id="rId3"/>
    <p:sldLayoutId id="2147483675" r:id="rId4"/>
    <p:sldLayoutId id="2147483672" r:id="rId5"/>
    <p:sldLayoutId id="2147483676" r:id="rId6"/>
    <p:sldLayoutId id="2147483671" r:id="rId7"/>
    <p:sldLayoutId id="2147483660" r:id="rId8"/>
    <p:sldLayoutId id="2147483661" r:id="rId9"/>
    <p:sldLayoutId id="2147483662" r:id="rId10"/>
    <p:sldLayoutId id="2147483655" r:id="rId11"/>
    <p:sldLayoutId id="2147483664" r:id="rId12"/>
    <p:sldLayoutId id="2147483665" r:id="rId13"/>
    <p:sldLayoutId id="2147483666" r:id="rId14"/>
    <p:sldLayoutId id="2147483667" r:id="rId15"/>
    <p:sldLayoutId id="2147483668" r:id="rId16"/>
    <p:sldLayoutId id="2147483670" r:id="rId17"/>
    <p:sldLayoutId id="2147483669" r:id="rId18"/>
    <p:sldLayoutId id="2147483649" r:id="rId19"/>
    <p:sldLayoutId id="2147483663" r:id="rId20"/>
    <p:sldLayoutId id="2147483677" r:id="rId21"/>
    <p:sldLayoutId id="2147483679" r:id="rId22"/>
    <p:sldLayoutId id="2147483678" r:id="rId23"/>
    <p:sldLayoutId id="2147483650" r:id="rId24"/>
    <p:sldLayoutId id="2147483652" r:id="rId25"/>
    <p:sldLayoutId id="2147483653" r:id="rId26"/>
    <p:sldLayoutId id="2147483656" r:id="rId27"/>
    <p:sldLayoutId id="2147483657" r:id="rId28"/>
    <p:sldLayoutId id="2147483658" r:id="rId29"/>
    <p:sldLayoutId id="2147483659" r:id="rId30"/>
    <p:sldLayoutId id="2147483680" r:id="rId31"/>
    <p:sldLayoutId id="2147483681" r:id="rId32"/>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60" userDrawn="1">
          <p15:clr>
            <a:srgbClr val="5ACBF0"/>
          </p15:clr>
        </p15:guide>
        <p15:guide id="2" pos="576" userDrawn="1">
          <p15:clr>
            <a:srgbClr val="5ACBF0"/>
          </p15:clr>
        </p15:guide>
        <p15:guide id="3" pos="1152" userDrawn="1">
          <p15:clr>
            <a:srgbClr val="5ACBF0"/>
          </p15:clr>
        </p15:guide>
        <p15:guide id="4" pos="7104" userDrawn="1">
          <p15:clr>
            <a:srgbClr val="5ACBF0"/>
          </p15:clr>
        </p15:guide>
        <p15:guide id="5" orient="horz" pos="720" userDrawn="1">
          <p15:clr>
            <a:srgbClr val="5ACBF0"/>
          </p15:clr>
        </p15:guide>
        <p15:guide id="6" orient="horz" pos="360" userDrawn="1">
          <p15:clr>
            <a:srgbClr val="5ACBF0"/>
          </p15:clr>
        </p15:guide>
        <p15:guide id="7" orient="horz" userDrawn="1">
          <p15:clr>
            <a:srgbClr val="5ACBF0"/>
          </p15:clr>
        </p15:guide>
        <p15:guide id="8" orient="horz" pos="4320" userDrawn="1">
          <p15:clr>
            <a:srgbClr val="5ACBF0"/>
          </p15:clr>
        </p15:guide>
        <p15:guide id="9" userDrawn="1">
          <p15:clr>
            <a:srgbClr val="5ACBF0"/>
          </p15:clr>
        </p15:guide>
        <p15:guide id="10" pos="7680" userDrawn="1">
          <p15:clr>
            <a:srgbClr val="5ACBF0"/>
          </p15:clr>
        </p15:guide>
        <p15:guide id="11" pos="3840" userDrawn="1">
          <p15:clr>
            <a:srgbClr val="5ACBF0"/>
          </p15:clr>
        </p15:guide>
        <p15:guide id="12" pos="1728"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socialsecurity.gov/myaccount"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hyperlink" Target="http://www.ssa.gov/planners/benefitcalculators.htm" TargetMode="External"/><Relationship Id="rId4" Type="http://schemas.openxmlformats.org/officeDocument/2006/relationships/hyperlink" Target="http://www.socialsecurity.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hyperlink" Target="http://www.socialsecurity.gov/myaccount" TargetMode="External"/><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79A79F0-B086-4CFB-BF60-1A777C9467F9}"/>
              </a:ext>
            </a:extLst>
          </p:cNvPr>
          <p:cNvSpPr>
            <a:spLocks noChangeArrowheads="1"/>
          </p:cNvSpPr>
          <p:nvPr/>
        </p:nvSpPr>
        <p:spPr bwMode="auto">
          <a:xfrm>
            <a:off x="2590800" y="685801"/>
            <a:ext cx="73914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CC0000"/>
              </a:buClr>
              <a:buChar char="•"/>
              <a:defRPr sz="2800" b="1">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CC0000"/>
              </a:buClr>
              <a:buChar char="•"/>
              <a:defRPr sz="2800" b="1">
                <a:solidFill>
                  <a:schemeClr val="tx1"/>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CC0000"/>
              </a:buClr>
              <a:buChar char="•"/>
              <a:defRPr sz="2000" b="1">
                <a:solidFill>
                  <a:schemeClr val="tx1"/>
                </a:solidFill>
                <a:latin typeface="Arial Narrow" panose="020B0606020202030204" pitchFamily="34" charset="0"/>
                <a:ea typeface="ＭＳ Ｐゴシック" panose="020B0600070205080204" pitchFamily="34" charset="-128"/>
              </a:defRPr>
            </a:lvl3pPr>
            <a:lvl4pPr marL="1600200" indent="-228600">
              <a:spcBef>
                <a:spcPct val="20000"/>
              </a:spcBef>
              <a:buClr>
                <a:srgbClr val="CC0000"/>
              </a:buClr>
              <a:buChar char="•"/>
              <a:defRPr b="1">
                <a:solidFill>
                  <a:schemeClr val="tx1"/>
                </a:solidFill>
                <a:latin typeface="Arial Narrow" panose="020B0606020202030204" pitchFamily="34" charset="0"/>
                <a:ea typeface="ＭＳ Ｐゴシック" panose="020B0600070205080204" pitchFamily="34" charset="-128"/>
              </a:defRPr>
            </a:lvl4pPr>
            <a:lvl5pPr marL="2057400" indent="-228600">
              <a:spcBef>
                <a:spcPct val="20000"/>
              </a:spcBef>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0"/>
              </a:spcBef>
              <a:buClrTx/>
              <a:buFontTx/>
              <a:buNone/>
            </a:pPr>
            <a:r>
              <a:rPr lang="en-US" altLang="en-US" sz="5400">
                <a:solidFill>
                  <a:srgbClr val="003399"/>
                </a:solidFill>
                <a:latin typeface="Arial Black" panose="020B0A04020102020204" pitchFamily="34" charset="0"/>
              </a:rPr>
              <a:t>Savvy Social </a:t>
            </a:r>
            <a:br>
              <a:rPr lang="en-US" altLang="en-US" sz="5400">
                <a:solidFill>
                  <a:srgbClr val="003399"/>
                </a:solidFill>
                <a:latin typeface="Arial Black" panose="020B0A04020102020204" pitchFamily="34" charset="0"/>
              </a:rPr>
            </a:br>
            <a:r>
              <a:rPr lang="en-US" altLang="en-US" sz="5400">
                <a:solidFill>
                  <a:srgbClr val="003399"/>
                </a:solidFill>
                <a:latin typeface="Arial Black" panose="020B0A04020102020204" pitchFamily="34" charset="0"/>
              </a:rPr>
              <a:t>Security Planning:</a:t>
            </a:r>
            <a:r>
              <a:rPr lang="en-US" altLang="en-US" sz="4400">
                <a:solidFill>
                  <a:srgbClr val="CC0000"/>
                </a:solidFill>
              </a:rPr>
              <a:t> </a:t>
            </a:r>
            <a:br>
              <a:rPr lang="en-US" altLang="en-US" sz="4400">
                <a:solidFill>
                  <a:srgbClr val="CC0000"/>
                </a:solidFill>
              </a:rPr>
            </a:br>
            <a:r>
              <a:rPr lang="en-US" altLang="en-US" sz="3600">
                <a:solidFill>
                  <a:srgbClr val="4D4D4D"/>
                </a:solidFill>
                <a:latin typeface="Times New Roman" panose="02020603050405020304" pitchFamily="18" charset="0"/>
              </a:rPr>
              <a:t>What Baby Boomers Need to Know </a:t>
            </a:r>
            <a:br>
              <a:rPr lang="en-US" altLang="en-US" sz="3600">
                <a:solidFill>
                  <a:srgbClr val="4D4D4D"/>
                </a:solidFill>
                <a:latin typeface="Times New Roman" panose="02020603050405020304" pitchFamily="18" charset="0"/>
              </a:rPr>
            </a:br>
            <a:r>
              <a:rPr lang="en-US" altLang="en-US" sz="3600">
                <a:solidFill>
                  <a:srgbClr val="4D4D4D"/>
                </a:solidFill>
                <a:latin typeface="Times New Roman" panose="02020603050405020304" pitchFamily="18" charset="0"/>
              </a:rPr>
              <a:t>to Maximize Retirement Income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C63FFAC-C49A-9C4F-B2FA-9EEB9D22650B}"/>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a:xfrm>
            <a:off x="914399" y="411480"/>
            <a:ext cx="10653823" cy="1188720"/>
          </a:xfrm>
          <a:noFill/>
        </p:spPr>
        <p:txBody>
          <a:bodyPr>
            <a:normAutofit/>
          </a:bodyPr>
          <a:lstStyle/>
          <a:p>
            <a:r>
              <a:rPr lang="en-US" altLang="en-US" dirty="0"/>
              <a:t>Factors to consider when deciding when to apply</a:t>
            </a:r>
          </a:p>
        </p:txBody>
      </p:sp>
      <p:sp>
        <p:nvSpPr>
          <p:cNvPr id="5" name="Rectangle 4">
            <a:extLst>
              <a:ext uri="{FF2B5EF4-FFF2-40B4-BE49-F238E27FC236}">
                <a16:creationId xmlns:a16="http://schemas.microsoft.com/office/drawing/2014/main" id="{185128B8-FD97-9749-89CF-CB8E775E8EDF}"/>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19" name="Rectangle 18">
            <a:extLst>
              <a:ext uri="{FF2B5EF4-FFF2-40B4-BE49-F238E27FC236}">
                <a16:creationId xmlns:a16="http://schemas.microsoft.com/office/drawing/2014/main" id="{D1331839-812C-6B48-84AC-5AFF6C160FEB}"/>
              </a:ext>
            </a:extLst>
          </p:cNvPr>
          <p:cNvSpPr/>
          <p:nvPr/>
        </p:nvSpPr>
        <p:spPr>
          <a:xfrm>
            <a:off x="914400" y="2080297"/>
            <a:ext cx="1828800" cy="406531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2700000" rIns="252000" rtlCol="0" anchor="t"/>
          <a:lstStyle/>
          <a:p>
            <a:pPr algn="ctr">
              <a:spcBef>
                <a:spcPts val="1000"/>
              </a:spcBef>
            </a:pPr>
            <a:endParaRPr lang="en-US" b="1" dirty="0">
              <a:solidFill>
                <a:schemeClr val="tx1"/>
              </a:solidFill>
            </a:endParaRPr>
          </a:p>
          <a:p>
            <a:pPr algn="ctr"/>
            <a:r>
              <a:rPr lang="en-US" sz="2000" b="1" dirty="0">
                <a:solidFill>
                  <a:schemeClr val="tx1"/>
                </a:solidFill>
              </a:rPr>
              <a:t>Health Status</a:t>
            </a:r>
          </a:p>
        </p:txBody>
      </p:sp>
      <p:sp>
        <p:nvSpPr>
          <p:cNvPr id="20" name="Rectangle 19">
            <a:extLst>
              <a:ext uri="{FF2B5EF4-FFF2-40B4-BE49-F238E27FC236}">
                <a16:creationId xmlns:a16="http://schemas.microsoft.com/office/drawing/2014/main" id="{67917D9C-91AE-D54F-8CE4-DE1978B31C0C}"/>
              </a:ext>
            </a:extLst>
          </p:cNvPr>
          <p:cNvSpPr/>
          <p:nvPr/>
        </p:nvSpPr>
        <p:spPr>
          <a:xfrm>
            <a:off x="3046590" y="2080297"/>
            <a:ext cx="1828800" cy="40653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2700000" rIns="252000" rtlCol="0" anchor="t"/>
          <a:lstStyle/>
          <a:p>
            <a:pPr algn="ctr">
              <a:spcBef>
                <a:spcPts val="1000"/>
              </a:spcBef>
            </a:pPr>
            <a:endParaRPr lang="en-US" b="1" dirty="0">
              <a:solidFill>
                <a:schemeClr val="tx1"/>
              </a:solidFill>
            </a:endParaRPr>
          </a:p>
          <a:p>
            <a:pPr algn="ctr"/>
            <a:r>
              <a:rPr lang="en-US" sz="2000" b="1" dirty="0">
                <a:solidFill>
                  <a:schemeClr val="tx1"/>
                </a:solidFill>
              </a:rPr>
              <a:t>Life Expectancy</a:t>
            </a:r>
          </a:p>
        </p:txBody>
      </p:sp>
      <p:sp>
        <p:nvSpPr>
          <p:cNvPr id="21" name="Rectangle 20">
            <a:extLst>
              <a:ext uri="{FF2B5EF4-FFF2-40B4-BE49-F238E27FC236}">
                <a16:creationId xmlns:a16="http://schemas.microsoft.com/office/drawing/2014/main" id="{513A625B-1210-104B-873C-3C0F824DF587}"/>
              </a:ext>
            </a:extLst>
          </p:cNvPr>
          <p:cNvSpPr/>
          <p:nvPr/>
        </p:nvSpPr>
        <p:spPr>
          <a:xfrm>
            <a:off x="5178780" y="2080298"/>
            <a:ext cx="1828800" cy="406532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2700000" rIns="252000" rtlCol="0" anchor="t"/>
          <a:lstStyle/>
          <a:p>
            <a:pPr algn="ctr">
              <a:spcBef>
                <a:spcPts val="1000"/>
              </a:spcBef>
            </a:pPr>
            <a:endParaRPr lang="en-US" b="1" dirty="0">
              <a:solidFill>
                <a:schemeClr val="tx1"/>
              </a:solidFill>
            </a:endParaRPr>
          </a:p>
          <a:p>
            <a:pPr algn="ctr"/>
            <a:r>
              <a:rPr lang="en-US" sz="2000" b="1" dirty="0">
                <a:solidFill>
                  <a:schemeClr val="tx1"/>
                </a:solidFill>
              </a:rPr>
              <a:t>Need for Income</a:t>
            </a:r>
          </a:p>
        </p:txBody>
      </p:sp>
      <p:pic>
        <p:nvPicPr>
          <p:cNvPr id="31" name="Picture Placeholder 5">
            <a:extLst>
              <a:ext uri="{FF2B5EF4-FFF2-40B4-BE49-F238E27FC236}">
                <a16:creationId xmlns:a16="http://schemas.microsoft.com/office/drawing/2014/main" id="{6EF16356-EA2B-6D41-BA80-01C385B5E49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14400" y="2080297"/>
            <a:ext cx="1828800" cy="2086719"/>
          </a:xfrm>
          <a:prstGeom prst="rect">
            <a:avLst/>
          </a:prstGeom>
        </p:spPr>
      </p:pic>
      <p:grpSp>
        <p:nvGrpSpPr>
          <p:cNvPr id="34" name="Group 33">
            <a:extLst>
              <a:ext uri="{FF2B5EF4-FFF2-40B4-BE49-F238E27FC236}">
                <a16:creationId xmlns:a16="http://schemas.microsoft.com/office/drawing/2014/main" id="{A1FAFA11-D195-F64C-A012-5085E77D56E9}"/>
              </a:ext>
            </a:extLst>
          </p:cNvPr>
          <p:cNvGrpSpPr/>
          <p:nvPr/>
        </p:nvGrpSpPr>
        <p:grpSpPr>
          <a:xfrm>
            <a:off x="1508760" y="4325278"/>
            <a:ext cx="640080" cy="640080"/>
            <a:chOff x="1767016" y="3731741"/>
            <a:chExt cx="716692" cy="716692"/>
          </a:xfrm>
        </p:grpSpPr>
        <p:sp>
          <p:nvSpPr>
            <p:cNvPr id="35" name="Oval 34">
              <a:extLst>
                <a:ext uri="{FF2B5EF4-FFF2-40B4-BE49-F238E27FC236}">
                  <a16:creationId xmlns:a16="http://schemas.microsoft.com/office/drawing/2014/main" id="{CF18AE25-AB1A-DB44-9042-BACD06AC2909}"/>
                </a:ext>
              </a:extLst>
            </p:cNvPr>
            <p:cNvSpPr/>
            <p:nvPr/>
          </p:nvSpPr>
          <p:spPr>
            <a:xfrm>
              <a:off x="1767016" y="3731741"/>
              <a:ext cx="716692" cy="716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B1FADD7-5DEB-344F-A4ED-93E98B916978}"/>
                </a:ext>
              </a:extLst>
            </p:cNvPr>
            <p:cNvSpPr txBox="1"/>
            <p:nvPr/>
          </p:nvSpPr>
          <p:spPr>
            <a:xfrm>
              <a:off x="1933832" y="3866087"/>
              <a:ext cx="383060" cy="448000"/>
            </a:xfrm>
            <a:prstGeom prst="rect">
              <a:avLst/>
            </a:prstGeom>
            <a:noFill/>
          </p:spPr>
          <p:txBody>
            <a:bodyPr wrap="square" rtlCol="0" anchor="ctr">
              <a:spAutoFit/>
            </a:bodyPr>
            <a:lstStyle/>
            <a:p>
              <a:pPr algn="ctr"/>
              <a:r>
                <a:rPr lang="en-US" sz="2000" dirty="0">
                  <a:solidFill>
                    <a:schemeClr val="bg1"/>
                  </a:solidFill>
                </a:rPr>
                <a:t>1</a:t>
              </a:r>
            </a:p>
          </p:txBody>
        </p:sp>
      </p:grpSp>
      <p:grpSp>
        <p:nvGrpSpPr>
          <p:cNvPr id="37" name="Group 36">
            <a:extLst>
              <a:ext uri="{FF2B5EF4-FFF2-40B4-BE49-F238E27FC236}">
                <a16:creationId xmlns:a16="http://schemas.microsoft.com/office/drawing/2014/main" id="{BBB78EA1-8BFA-DA4E-996E-138B11B6FE48}"/>
              </a:ext>
            </a:extLst>
          </p:cNvPr>
          <p:cNvGrpSpPr/>
          <p:nvPr/>
        </p:nvGrpSpPr>
        <p:grpSpPr>
          <a:xfrm>
            <a:off x="3640950" y="4325278"/>
            <a:ext cx="640080" cy="640080"/>
            <a:chOff x="1767016" y="3731741"/>
            <a:chExt cx="716692" cy="716692"/>
          </a:xfrm>
        </p:grpSpPr>
        <p:sp>
          <p:nvSpPr>
            <p:cNvPr id="38" name="Oval 37">
              <a:extLst>
                <a:ext uri="{FF2B5EF4-FFF2-40B4-BE49-F238E27FC236}">
                  <a16:creationId xmlns:a16="http://schemas.microsoft.com/office/drawing/2014/main" id="{460D2BAF-3B55-7B43-BDB6-76A394273569}"/>
                </a:ext>
              </a:extLst>
            </p:cNvPr>
            <p:cNvSpPr/>
            <p:nvPr/>
          </p:nvSpPr>
          <p:spPr>
            <a:xfrm>
              <a:off x="1767016" y="3731741"/>
              <a:ext cx="716692" cy="716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C816976-819B-3F4D-BF11-0FF3604C904A}"/>
                </a:ext>
              </a:extLst>
            </p:cNvPr>
            <p:cNvSpPr txBox="1"/>
            <p:nvPr/>
          </p:nvSpPr>
          <p:spPr>
            <a:xfrm>
              <a:off x="1933832" y="3866087"/>
              <a:ext cx="383060" cy="448000"/>
            </a:xfrm>
            <a:prstGeom prst="rect">
              <a:avLst/>
            </a:prstGeom>
            <a:noFill/>
          </p:spPr>
          <p:txBody>
            <a:bodyPr wrap="square" rtlCol="0" anchor="ctr">
              <a:spAutoFit/>
            </a:bodyPr>
            <a:lstStyle/>
            <a:p>
              <a:pPr algn="ctr"/>
              <a:r>
                <a:rPr lang="en-US" sz="2000" dirty="0">
                  <a:solidFill>
                    <a:schemeClr val="bg1"/>
                  </a:solidFill>
                </a:rPr>
                <a:t>2</a:t>
              </a:r>
            </a:p>
          </p:txBody>
        </p:sp>
      </p:grpSp>
      <p:grpSp>
        <p:nvGrpSpPr>
          <p:cNvPr id="40" name="Group 39">
            <a:extLst>
              <a:ext uri="{FF2B5EF4-FFF2-40B4-BE49-F238E27FC236}">
                <a16:creationId xmlns:a16="http://schemas.microsoft.com/office/drawing/2014/main" id="{BC5840C6-386A-EB40-8177-F721BF03479C}"/>
              </a:ext>
            </a:extLst>
          </p:cNvPr>
          <p:cNvGrpSpPr/>
          <p:nvPr/>
        </p:nvGrpSpPr>
        <p:grpSpPr>
          <a:xfrm>
            <a:off x="5775960" y="4325278"/>
            <a:ext cx="640080" cy="640080"/>
            <a:chOff x="1767016" y="3731741"/>
            <a:chExt cx="716692" cy="716692"/>
          </a:xfrm>
        </p:grpSpPr>
        <p:sp>
          <p:nvSpPr>
            <p:cNvPr id="41" name="Oval 40">
              <a:extLst>
                <a:ext uri="{FF2B5EF4-FFF2-40B4-BE49-F238E27FC236}">
                  <a16:creationId xmlns:a16="http://schemas.microsoft.com/office/drawing/2014/main" id="{DDB5B176-8CBD-CA45-A9F2-1209F14DF48A}"/>
                </a:ext>
              </a:extLst>
            </p:cNvPr>
            <p:cNvSpPr/>
            <p:nvPr/>
          </p:nvSpPr>
          <p:spPr>
            <a:xfrm>
              <a:off x="1767016" y="3731741"/>
              <a:ext cx="716692" cy="716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99B9AD1-AA90-E74B-AB11-4504DCD4EEDA}"/>
                </a:ext>
              </a:extLst>
            </p:cNvPr>
            <p:cNvSpPr txBox="1"/>
            <p:nvPr/>
          </p:nvSpPr>
          <p:spPr>
            <a:xfrm>
              <a:off x="1933832" y="3866087"/>
              <a:ext cx="383060" cy="448000"/>
            </a:xfrm>
            <a:prstGeom prst="rect">
              <a:avLst/>
            </a:prstGeom>
            <a:noFill/>
          </p:spPr>
          <p:txBody>
            <a:bodyPr wrap="square" rtlCol="0" anchor="ctr">
              <a:spAutoFit/>
            </a:bodyPr>
            <a:lstStyle/>
            <a:p>
              <a:pPr algn="ctr"/>
              <a:r>
                <a:rPr lang="en-US" sz="2000" dirty="0">
                  <a:solidFill>
                    <a:schemeClr val="bg1"/>
                  </a:solidFill>
                </a:rPr>
                <a:t>3</a:t>
              </a:r>
            </a:p>
          </p:txBody>
        </p:sp>
      </p:grpSp>
      <p:sp>
        <p:nvSpPr>
          <p:cNvPr id="22" name="Rectangle 21">
            <a:extLst>
              <a:ext uri="{FF2B5EF4-FFF2-40B4-BE49-F238E27FC236}">
                <a16:creationId xmlns:a16="http://schemas.microsoft.com/office/drawing/2014/main" id="{8C221C9F-5F05-0E4B-B101-50A0A02969DA}"/>
              </a:ext>
            </a:extLst>
          </p:cNvPr>
          <p:cNvSpPr/>
          <p:nvPr/>
        </p:nvSpPr>
        <p:spPr>
          <a:xfrm>
            <a:off x="7310970" y="2080297"/>
            <a:ext cx="1828800" cy="406532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2700000" rIns="252000" rtlCol="0" anchor="t"/>
          <a:lstStyle/>
          <a:p>
            <a:pPr algn="ctr">
              <a:spcBef>
                <a:spcPts val="1000"/>
              </a:spcBef>
            </a:pPr>
            <a:endParaRPr lang="en-US" b="1" dirty="0">
              <a:solidFill>
                <a:schemeClr val="tx1"/>
              </a:solidFill>
            </a:endParaRPr>
          </a:p>
          <a:p>
            <a:pPr algn="ctr"/>
            <a:r>
              <a:rPr lang="en-US" sz="2000" b="1" dirty="0">
                <a:solidFill>
                  <a:schemeClr val="tx1"/>
                </a:solidFill>
              </a:rPr>
              <a:t>Whether or not you plan to work</a:t>
            </a:r>
          </a:p>
        </p:txBody>
      </p:sp>
      <p:sp>
        <p:nvSpPr>
          <p:cNvPr id="23" name="Rectangle 22">
            <a:extLst>
              <a:ext uri="{FF2B5EF4-FFF2-40B4-BE49-F238E27FC236}">
                <a16:creationId xmlns:a16="http://schemas.microsoft.com/office/drawing/2014/main" id="{924B23A1-ED7A-9247-A42D-54AF4B1C9C5C}"/>
              </a:ext>
            </a:extLst>
          </p:cNvPr>
          <p:cNvSpPr/>
          <p:nvPr/>
        </p:nvSpPr>
        <p:spPr>
          <a:xfrm>
            <a:off x="9443162" y="2080298"/>
            <a:ext cx="1828800" cy="40653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2000" tIns="2700000" rIns="252000" rtlCol="0" anchor="t"/>
          <a:lstStyle/>
          <a:p>
            <a:pPr algn="ctr">
              <a:spcBef>
                <a:spcPts val="1000"/>
              </a:spcBef>
            </a:pPr>
            <a:endParaRPr lang="en-US" b="1" dirty="0">
              <a:solidFill>
                <a:schemeClr val="tx1"/>
              </a:solidFill>
            </a:endParaRPr>
          </a:p>
          <a:p>
            <a:pPr algn="ctr"/>
            <a:r>
              <a:rPr lang="en-US" sz="2000" b="1" dirty="0">
                <a:solidFill>
                  <a:schemeClr val="tx1"/>
                </a:solidFill>
              </a:rPr>
              <a:t>Survivor Needs</a:t>
            </a:r>
          </a:p>
        </p:txBody>
      </p:sp>
      <p:grpSp>
        <p:nvGrpSpPr>
          <p:cNvPr id="24" name="Group 23">
            <a:extLst>
              <a:ext uri="{FF2B5EF4-FFF2-40B4-BE49-F238E27FC236}">
                <a16:creationId xmlns:a16="http://schemas.microsoft.com/office/drawing/2014/main" id="{5CAA2C62-E282-394B-8E77-7A792AC82DF7}"/>
              </a:ext>
            </a:extLst>
          </p:cNvPr>
          <p:cNvGrpSpPr/>
          <p:nvPr/>
        </p:nvGrpSpPr>
        <p:grpSpPr>
          <a:xfrm>
            <a:off x="7905330" y="4325278"/>
            <a:ext cx="640080" cy="640080"/>
            <a:chOff x="1767016" y="3731741"/>
            <a:chExt cx="716692" cy="716692"/>
          </a:xfrm>
        </p:grpSpPr>
        <p:sp>
          <p:nvSpPr>
            <p:cNvPr id="25" name="Oval 24">
              <a:extLst>
                <a:ext uri="{FF2B5EF4-FFF2-40B4-BE49-F238E27FC236}">
                  <a16:creationId xmlns:a16="http://schemas.microsoft.com/office/drawing/2014/main" id="{7F67F90A-F55E-3D4C-9FEE-2BE65B678E16}"/>
                </a:ext>
              </a:extLst>
            </p:cNvPr>
            <p:cNvSpPr/>
            <p:nvPr/>
          </p:nvSpPr>
          <p:spPr>
            <a:xfrm>
              <a:off x="1767016" y="3731741"/>
              <a:ext cx="716692" cy="716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D36A6471-FEA0-EA49-87BD-F021B7802BC6}"/>
                </a:ext>
              </a:extLst>
            </p:cNvPr>
            <p:cNvSpPr txBox="1"/>
            <p:nvPr/>
          </p:nvSpPr>
          <p:spPr>
            <a:xfrm>
              <a:off x="1933832" y="3866087"/>
              <a:ext cx="383060" cy="448000"/>
            </a:xfrm>
            <a:prstGeom prst="rect">
              <a:avLst/>
            </a:prstGeom>
            <a:noFill/>
          </p:spPr>
          <p:txBody>
            <a:bodyPr wrap="square" rtlCol="0" anchor="ctr">
              <a:spAutoFit/>
            </a:bodyPr>
            <a:lstStyle/>
            <a:p>
              <a:pPr algn="ctr"/>
              <a:r>
                <a:rPr lang="en-US" sz="2000" dirty="0">
                  <a:solidFill>
                    <a:schemeClr val="bg1"/>
                  </a:solidFill>
                </a:rPr>
                <a:t>4</a:t>
              </a:r>
            </a:p>
          </p:txBody>
        </p:sp>
      </p:grpSp>
      <p:grpSp>
        <p:nvGrpSpPr>
          <p:cNvPr id="27" name="Group 26">
            <a:extLst>
              <a:ext uri="{FF2B5EF4-FFF2-40B4-BE49-F238E27FC236}">
                <a16:creationId xmlns:a16="http://schemas.microsoft.com/office/drawing/2014/main" id="{D00272E4-81E0-1648-93F4-DE4EC0955878}"/>
              </a:ext>
            </a:extLst>
          </p:cNvPr>
          <p:cNvGrpSpPr/>
          <p:nvPr/>
        </p:nvGrpSpPr>
        <p:grpSpPr>
          <a:xfrm>
            <a:off x="10043160" y="4314054"/>
            <a:ext cx="640080" cy="640080"/>
            <a:chOff x="1767016" y="3731741"/>
            <a:chExt cx="716692" cy="716692"/>
          </a:xfrm>
        </p:grpSpPr>
        <p:sp>
          <p:nvSpPr>
            <p:cNvPr id="28" name="Oval 27">
              <a:extLst>
                <a:ext uri="{FF2B5EF4-FFF2-40B4-BE49-F238E27FC236}">
                  <a16:creationId xmlns:a16="http://schemas.microsoft.com/office/drawing/2014/main" id="{87E1D656-6A79-0946-837F-9583CEFE4468}"/>
                </a:ext>
              </a:extLst>
            </p:cNvPr>
            <p:cNvSpPr/>
            <p:nvPr/>
          </p:nvSpPr>
          <p:spPr>
            <a:xfrm>
              <a:off x="1767016" y="3731741"/>
              <a:ext cx="716692" cy="716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671257E-EC65-F448-9D60-AB5C264A1783}"/>
                </a:ext>
              </a:extLst>
            </p:cNvPr>
            <p:cNvSpPr txBox="1"/>
            <p:nvPr/>
          </p:nvSpPr>
          <p:spPr>
            <a:xfrm>
              <a:off x="1933832" y="3866087"/>
              <a:ext cx="383060" cy="448000"/>
            </a:xfrm>
            <a:prstGeom prst="rect">
              <a:avLst/>
            </a:prstGeom>
            <a:noFill/>
          </p:spPr>
          <p:txBody>
            <a:bodyPr wrap="square" rtlCol="0" anchor="ctr">
              <a:spAutoFit/>
            </a:bodyPr>
            <a:lstStyle/>
            <a:p>
              <a:pPr algn="ctr"/>
              <a:r>
                <a:rPr lang="en-US" sz="2000" dirty="0">
                  <a:solidFill>
                    <a:schemeClr val="bg1"/>
                  </a:solidFill>
                </a:rPr>
                <a:t>5</a:t>
              </a:r>
            </a:p>
          </p:txBody>
        </p:sp>
      </p:grpSp>
      <p:pic>
        <p:nvPicPr>
          <p:cNvPr id="30" name="Picture Placeholder 5">
            <a:extLst>
              <a:ext uri="{FF2B5EF4-FFF2-40B4-BE49-F238E27FC236}">
                <a16:creationId xmlns:a16="http://schemas.microsoft.com/office/drawing/2014/main" id="{8E413D47-8947-C94B-9E2F-2AB4B1479E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46588" y="2080297"/>
            <a:ext cx="1828800" cy="2086719"/>
          </a:xfrm>
          <a:prstGeom prst="rect">
            <a:avLst/>
          </a:prstGeom>
        </p:spPr>
      </p:pic>
      <p:pic>
        <p:nvPicPr>
          <p:cNvPr id="44" name="Picture Placeholder 5">
            <a:extLst>
              <a:ext uri="{FF2B5EF4-FFF2-40B4-BE49-F238E27FC236}">
                <a16:creationId xmlns:a16="http://schemas.microsoft.com/office/drawing/2014/main" id="{5FF4191F-279E-3440-9529-C41D9512B0B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174550" y="2080296"/>
            <a:ext cx="1828800" cy="2086719"/>
          </a:xfrm>
          <a:prstGeom prst="rect">
            <a:avLst/>
          </a:prstGeom>
        </p:spPr>
      </p:pic>
      <p:pic>
        <p:nvPicPr>
          <p:cNvPr id="45" name="Picture Placeholder 5">
            <a:extLst>
              <a:ext uri="{FF2B5EF4-FFF2-40B4-BE49-F238E27FC236}">
                <a16:creationId xmlns:a16="http://schemas.microsoft.com/office/drawing/2014/main" id="{8951536A-1D57-1341-BC92-A32911B079B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315200" y="2080297"/>
            <a:ext cx="1828800" cy="2086719"/>
          </a:xfrm>
          <a:prstGeom prst="rect">
            <a:avLst/>
          </a:prstGeom>
        </p:spPr>
      </p:pic>
      <p:pic>
        <p:nvPicPr>
          <p:cNvPr id="46" name="Picture Placeholder 5">
            <a:extLst>
              <a:ext uri="{FF2B5EF4-FFF2-40B4-BE49-F238E27FC236}">
                <a16:creationId xmlns:a16="http://schemas.microsoft.com/office/drawing/2014/main" id="{AEA8CD45-DC6F-FB46-9FA3-7823CE69AE2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445752" y="2080297"/>
            <a:ext cx="1828800" cy="2086719"/>
          </a:xfrm>
          <a:prstGeom prst="rect">
            <a:avLst/>
          </a:prstGeom>
        </p:spPr>
      </p:pic>
      <p:sp>
        <p:nvSpPr>
          <p:cNvPr id="47" name="Rectangle 46">
            <a:extLst>
              <a:ext uri="{FF2B5EF4-FFF2-40B4-BE49-F238E27FC236}">
                <a16:creationId xmlns:a16="http://schemas.microsoft.com/office/drawing/2014/main" id="{B193B39E-51E0-2742-8D0F-171284714758}"/>
              </a:ext>
            </a:extLst>
          </p:cNvPr>
          <p:cNvSpPr/>
          <p:nvPr/>
        </p:nvSpPr>
        <p:spPr>
          <a:xfrm>
            <a:off x="914400" y="6109596"/>
            <a:ext cx="18288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tx1">
                  <a:alpha val="70000"/>
                </a:schemeClr>
              </a:solidFill>
            </a:endParaRPr>
          </a:p>
        </p:txBody>
      </p:sp>
      <p:sp>
        <p:nvSpPr>
          <p:cNvPr id="48" name="Rectangle 47">
            <a:extLst>
              <a:ext uri="{FF2B5EF4-FFF2-40B4-BE49-F238E27FC236}">
                <a16:creationId xmlns:a16="http://schemas.microsoft.com/office/drawing/2014/main" id="{ECDA38C8-F0D2-2749-BBD4-23745B5A6632}"/>
              </a:ext>
            </a:extLst>
          </p:cNvPr>
          <p:cNvSpPr/>
          <p:nvPr/>
        </p:nvSpPr>
        <p:spPr>
          <a:xfrm>
            <a:off x="3044952" y="6108710"/>
            <a:ext cx="18288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tx1">
                  <a:alpha val="70000"/>
                </a:schemeClr>
              </a:solidFill>
            </a:endParaRPr>
          </a:p>
        </p:txBody>
      </p:sp>
      <p:sp>
        <p:nvSpPr>
          <p:cNvPr id="49" name="Rectangle 48">
            <a:extLst>
              <a:ext uri="{FF2B5EF4-FFF2-40B4-BE49-F238E27FC236}">
                <a16:creationId xmlns:a16="http://schemas.microsoft.com/office/drawing/2014/main" id="{174199B5-FF07-0047-B595-08A506E1805E}"/>
              </a:ext>
            </a:extLst>
          </p:cNvPr>
          <p:cNvSpPr/>
          <p:nvPr/>
        </p:nvSpPr>
        <p:spPr>
          <a:xfrm>
            <a:off x="5178780" y="6103510"/>
            <a:ext cx="18288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tx1">
                  <a:alpha val="70000"/>
                </a:schemeClr>
              </a:solidFill>
            </a:endParaRPr>
          </a:p>
        </p:txBody>
      </p:sp>
      <p:sp>
        <p:nvSpPr>
          <p:cNvPr id="50" name="Rectangle 49">
            <a:extLst>
              <a:ext uri="{FF2B5EF4-FFF2-40B4-BE49-F238E27FC236}">
                <a16:creationId xmlns:a16="http://schemas.microsoft.com/office/drawing/2014/main" id="{CE147623-6B42-4245-AC3C-86209D9ABCDC}"/>
              </a:ext>
            </a:extLst>
          </p:cNvPr>
          <p:cNvSpPr/>
          <p:nvPr/>
        </p:nvSpPr>
        <p:spPr>
          <a:xfrm>
            <a:off x="7315200" y="6097401"/>
            <a:ext cx="18288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tx1">
                  <a:alpha val="70000"/>
                </a:schemeClr>
              </a:solidFill>
            </a:endParaRPr>
          </a:p>
        </p:txBody>
      </p:sp>
      <p:sp>
        <p:nvSpPr>
          <p:cNvPr id="51" name="Rectangle 50">
            <a:extLst>
              <a:ext uri="{FF2B5EF4-FFF2-40B4-BE49-F238E27FC236}">
                <a16:creationId xmlns:a16="http://schemas.microsoft.com/office/drawing/2014/main" id="{B18BCF1E-EB21-9C46-8367-D6021757D171}"/>
              </a:ext>
            </a:extLst>
          </p:cNvPr>
          <p:cNvSpPr/>
          <p:nvPr/>
        </p:nvSpPr>
        <p:spPr>
          <a:xfrm>
            <a:off x="9445752" y="6097401"/>
            <a:ext cx="18288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tx1">
                  <a:alpha val="70000"/>
                </a:schemeClr>
              </a:solidFill>
            </a:endParaRPr>
          </a:p>
        </p:txBody>
      </p:sp>
    </p:spTree>
    <p:extLst>
      <p:ext uri="{BB962C8B-B14F-4D97-AF65-F5344CB8AC3E}">
        <p14:creationId xmlns:p14="http://schemas.microsoft.com/office/powerpoint/2010/main" val="261154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880AE4BF-DFBF-204E-ADF6-AFC3C44268A8}"/>
              </a:ext>
            </a:extLst>
          </p:cNvPr>
          <p:cNvGraphicFramePr>
            <a:graphicFrameLocks noGrp="1"/>
          </p:cNvGraphicFramePr>
          <p:nvPr>
            <p:extLst>
              <p:ext uri="{D42A27DB-BD31-4B8C-83A1-F6EECF244321}">
                <p14:modId xmlns:p14="http://schemas.microsoft.com/office/powerpoint/2010/main" val="3798117742"/>
              </p:ext>
            </p:extLst>
          </p:nvPr>
        </p:nvGraphicFramePr>
        <p:xfrm>
          <a:off x="3256741" y="1791586"/>
          <a:ext cx="5678517" cy="4114800"/>
        </p:xfrm>
        <a:graphic>
          <a:graphicData uri="http://schemas.openxmlformats.org/drawingml/2006/table">
            <a:tbl>
              <a:tblPr firstRow="1" bandRow="1">
                <a:tableStyleId>{2D5ABB26-0587-4C30-8999-92F81FD0307C}</a:tableStyleId>
              </a:tblPr>
              <a:tblGrid>
                <a:gridCol w="2587439">
                  <a:extLst>
                    <a:ext uri="{9D8B030D-6E8A-4147-A177-3AD203B41FA5}">
                      <a16:colId xmlns:a16="http://schemas.microsoft.com/office/drawing/2014/main" val="20000"/>
                    </a:ext>
                  </a:extLst>
                </a:gridCol>
                <a:gridCol w="3091078">
                  <a:extLst>
                    <a:ext uri="{9D8B030D-6E8A-4147-A177-3AD203B41FA5}">
                      <a16:colId xmlns:a16="http://schemas.microsoft.com/office/drawing/2014/main" val="20002"/>
                    </a:ext>
                  </a:extLst>
                </a:gridCol>
              </a:tblGrid>
              <a:tr h="514350">
                <a:tc>
                  <a:txBody>
                    <a:bodyPr/>
                    <a:lstStyle/>
                    <a:p>
                      <a:pPr algn="ctr"/>
                      <a:r>
                        <a:rPr lang="en-US" sz="2400" b="0" i="0" dirty="0">
                          <a:solidFill>
                            <a:srgbClr val="BD4900"/>
                          </a:solidFill>
                          <a:latin typeface="+mj-lt"/>
                          <a:ea typeface="Titillium" charset="0"/>
                          <a:cs typeface="Titillium" charset="0"/>
                        </a:rPr>
                        <a:t>Year of Birth</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0" i="0" dirty="0">
                          <a:solidFill>
                            <a:srgbClr val="BD4900"/>
                          </a:solidFill>
                          <a:latin typeface="+mj-lt"/>
                          <a:ea typeface="Titillium" charset="0"/>
                          <a:cs typeface="Titillium" charset="0"/>
                        </a:rPr>
                        <a:t>Full Retirement Age</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469323"/>
                  </a:ext>
                </a:extLst>
              </a:tr>
              <a:tr h="514350">
                <a:tc>
                  <a:txBody>
                    <a:bodyPr/>
                    <a:lstStyle/>
                    <a:p>
                      <a:pPr algn="ctr"/>
                      <a:r>
                        <a:rPr lang="en-US" sz="2400" b="0" i="0" dirty="0">
                          <a:solidFill>
                            <a:schemeClr val="tx1"/>
                          </a:solidFill>
                          <a:latin typeface="+mn-lt"/>
                          <a:ea typeface="Titillium" charset="0"/>
                          <a:cs typeface="Titillium" charset="0"/>
                        </a:rPr>
                        <a:t>1943–54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2400" b="0" i="0" dirty="0">
                          <a:latin typeface="+mn-lt"/>
                          <a:ea typeface="Titillium" charset="0"/>
                          <a:cs typeface="Titillium" charset="0"/>
                        </a:rPr>
                        <a:t>66</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14350">
                <a:tc>
                  <a:txBody>
                    <a:bodyPr/>
                    <a:lstStyle/>
                    <a:p>
                      <a:pPr algn="ctr"/>
                      <a:r>
                        <a:rPr lang="en-US" sz="2400" b="0" i="0" dirty="0">
                          <a:solidFill>
                            <a:schemeClr val="tx1"/>
                          </a:solidFill>
                          <a:latin typeface="+mn-lt"/>
                          <a:ea typeface="Titillium" charset="0"/>
                          <a:cs typeface="Titillium" charset="0"/>
                        </a:rPr>
                        <a:t>1955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2400" b="0" i="0" dirty="0">
                          <a:latin typeface="+mn-lt"/>
                          <a:ea typeface="Titillium" charset="0"/>
                          <a:cs typeface="Titillium" charset="0"/>
                        </a:rPr>
                        <a:t>66 and 2 months</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4350">
                <a:tc>
                  <a:txBody>
                    <a:bodyPr/>
                    <a:lstStyle/>
                    <a:p>
                      <a:pPr algn="ctr"/>
                      <a:r>
                        <a:rPr lang="en-US" sz="2400" b="0" i="0" dirty="0">
                          <a:solidFill>
                            <a:schemeClr val="tx1"/>
                          </a:solidFill>
                          <a:latin typeface="+mn-lt"/>
                          <a:ea typeface="Titillium" charset="0"/>
                          <a:cs typeface="Titillium" charset="0"/>
                        </a:rPr>
                        <a:t>1956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2400" b="0" i="0" dirty="0">
                          <a:latin typeface="+mn-lt"/>
                          <a:ea typeface="Titillium" charset="0"/>
                          <a:cs typeface="Titillium" charset="0"/>
                        </a:rPr>
                        <a:t>66 and 4 months</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514350">
                <a:tc>
                  <a:txBody>
                    <a:bodyPr/>
                    <a:lstStyle/>
                    <a:p>
                      <a:pPr algn="ctr"/>
                      <a:r>
                        <a:rPr lang="en-US" sz="2400" b="0" i="0" dirty="0">
                          <a:solidFill>
                            <a:schemeClr val="tx1"/>
                          </a:solidFill>
                          <a:latin typeface="+mn-lt"/>
                          <a:ea typeface="Titillium" charset="0"/>
                          <a:cs typeface="Titillium" charset="0"/>
                        </a:rPr>
                        <a:t>1957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0" i="0" dirty="0">
                          <a:latin typeface="+mn-lt"/>
                          <a:ea typeface="Titillium" charset="0"/>
                          <a:cs typeface="Titillium" charset="0"/>
                        </a:rPr>
                        <a:t>66 and 6 months</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566341"/>
                  </a:ext>
                </a:extLst>
              </a:tr>
              <a:tr h="514350">
                <a:tc>
                  <a:txBody>
                    <a:bodyPr/>
                    <a:lstStyle/>
                    <a:p>
                      <a:pPr algn="ctr"/>
                      <a:r>
                        <a:rPr lang="en-US" sz="2400" b="0" i="0" dirty="0">
                          <a:solidFill>
                            <a:schemeClr val="tx1"/>
                          </a:solidFill>
                          <a:latin typeface="+mn-lt"/>
                          <a:ea typeface="Titillium" charset="0"/>
                          <a:cs typeface="Titillium" charset="0"/>
                        </a:rPr>
                        <a:t>1958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2400" b="0" i="0" dirty="0">
                          <a:latin typeface="+mn-lt"/>
                          <a:ea typeface="Titillium" charset="0"/>
                          <a:cs typeface="Titillium" charset="0"/>
                        </a:rPr>
                        <a:t>66 and 8 months</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222280441"/>
                  </a:ext>
                </a:extLst>
              </a:tr>
              <a:tr h="514350">
                <a:tc>
                  <a:txBody>
                    <a:bodyPr/>
                    <a:lstStyle/>
                    <a:p>
                      <a:pPr algn="ctr"/>
                      <a:r>
                        <a:rPr lang="en-US" sz="2400" b="0" i="0" dirty="0">
                          <a:solidFill>
                            <a:schemeClr val="tx1"/>
                          </a:solidFill>
                          <a:latin typeface="+mn-lt"/>
                          <a:ea typeface="Titillium" charset="0"/>
                          <a:cs typeface="Titillium" charset="0"/>
                        </a:rPr>
                        <a:t>1959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2400" b="0" i="0" dirty="0">
                          <a:latin typeface="+mn-lt"/>
                          <a:ea typeface="Titillium" charset="0"/>
                          <a:cs typeface="Titillium" charset="0"/>
                        </a:rPr>
                        <a:t>66 and 10 months</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0671944"/>
                  </a:ext>
                </a:extLst>
              </a:tr>
              <a:tr h="514350">
                <a:tc>
                  <a:txBody>
                    <a:bodyPr/>
                    <a:lstStyle/>
                    <a:p>
                      <a:pPr algn="ctr"/>
                      <a:r>
                        <a:rPr lang="en-US" sz="2400" b="0" i="0" dirty="0">
                          <a:solidFill>
                            <a:schemeClr val="tx1"/>
                          </a:solidFill>
                          <a:latin typeface="+mn-lt"/>
                          <a:ea typeface="Titillium" charset="0"/>
                          <a:cs typeface="Titillium" charset="0"/>
                        </a:rPr>
                        <a:t>1960 and later</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2400" b="0" i="0" dirty="0">
                          <a:latin typeface="+mn-lt"/>
                          <a:ea typeface="Titillium" charset="0"/>
                          <a:cs typeface="Titillium" charset="0"/>
                        </a:rPr>
                        <a:t>67</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154364561"/>
                  </a:ext>
                </a:extLst>
              </a:tr>
            </a:tbl>
          </a:graphicData>
        </a:graphic>
      </p:graphicFrame>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a:xfrm>
            <a:off x="912067" y="411480"/>
            <a:ext cx="10486663" cy="1188720"/>
          </a:xfrm>
        </p:spPr>
        <p:txBody>
          <a:bodyPr>
            <a:normAutofit/>
          </a:bodyPr>
          <a:lstStyle/>
          <a:p>
            <a:r>
              <a:rPr lang="en-US" dirty="0"/>
              <a:t>Full Retirement Age (FRA)</a:t>
            </a:r>
          </a:p>
        </p:txBody>
      </p:sp>
      <p:sp>
        <p:nvSpPr>
          <p:cNvPr id="8" name="Rectangle 7">
            <a:extLst>
              <a:ext uri="{FF2B5EF4-FFF2-40B4-BE49-F238E27FC236}">
                <a16:creationId xmlns:a16="http://schemas.microsoft.com/office/drawing/2014/main" id="{CA88CE30-80A0-3A48-B422-F1B385EE5604}"/>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Tree>
    <p:extLst>
      <p:ext uri="{BB962C8B-B14F-4D97-AF65-F5344CB8AC3E}">
        <p14:creationId xmlns:p14="http://schemas.microsoft.com/office/powerpoint/2010/main" val="3261527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a:extLst>
              <a:ext uri="{FF2B5EF4-FFF2-40B4-BE49-F238E27FC236}">
                <a16:creationId xmlns:a16="http://schemas.microsoft.com/office/drawing/2014/main" id="{71256ECB-E0A2-A144-9980-68BF1F0A4739}"/>
              </a:ext>
            </a:extLst>
          </p:cNvPr>
          <p:cNvSpPr txBox="1">
            <a:spLocks/>
          </p:cNvSpPr>
          <p:nvPr/>
        </p:nvSpPr>
        <p:spPr>
          <a:xfrm>
            <a:off x="5203824" y="861237"/>
            <a:ext cx="6400800" cy="169678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293688" lvl="0" indent="-293688" fontAlgn="base">
              <a:lnSpc>
                <a:spcPct val="100000"/>
              </a:lnSpc>
              <a:spcBef>
                <a:spcPts val="1000"/>
              </a:spcBef>
              <a:spcAft>
                <a:spcPct val="0"/>
              </a:spcAft>
              <a:buClr>
                <a:schemeClr val="accent2"/>
              </a:buClr>
              <a:buFont typeface="Franklin Gothic Book" charset="0"/>
              <a:buChar char="▸"/>
              <a:defRPr/>
            </a:pPr>
            <a:r>
              <a:rPr lang="en-US" altLang="en-US" sz="2400" dirty="0">
                <a:solidFill>
                  <a:srgbClr val="000000"/>
                </a:solidFill>
                <a:latin typeface="Franklin Gothic Book" panose="020B0503020102020204"/>
                <a:ea typeface="+mn-ea"/>
                <a:cs typeface="+mn-cs"/>
              </a:rPr>
              <a:t>Baby Boomer born in 1960 – turns 62 in 2022</a:t>
            </a:r>
          </a:p>
          <a:p>
            <a:pPr marL="293688" lvl="0" indent="-293688" fontAlgn="base">
              <a:lnSpc>
                <a:spcPct val="100000"/>
              </a:lnSpc>
              <a:spcBef>
                <a:spcPts val="1000"/>
              </a:spcBef>
              <a:spcAft>
                <a:spcPct val="0"/>
              </a:spcAft>
              <a:buClr>
                <a:schemeClr val="accent2"/>
              </a:buClr>
              <a:buFont typeface="Franklin Gothic Book" charset="0"/>
              <a:buChar char="▸"/>
              <a:defRPr/>
            </a:pPr>
            <a:r>
              <a:rPr lang="en-US" altLang="en-US" sz="2400" dirty="0">
                <a:solidFill>
                  <a:srgbClr val="000000"/>
                </a:solidFill>
                <a:latin typeface="Franklin Gothic Book" panose="020B0503020102020204"/>
                <a:ea typeface="+mn-ea"/>
                <a:cs typeface="+mn-cs"/>
              </a:rPr>
              <a:t>Maximum Social Security earnings every year since age 22</a:t>
            </a:r>
          </a:p>
          <a:p>
            <a:pPr marL="293688" lvl="0" indent="-293688" fontAlgn="base">
              <a:lnSpc>
                <a:spcPct val="100000"/>
              </a:lnSpc>
              <a:spcBef>
                <a:spcPts val="1000"/>
              </a:spcBef>
              <a:spcAft>
                <a:spcPct val="0"/>
              </a:spcAft>
              <a:buClr>
                <a:schemeClr val="accent2"/>
              </a:buClr>
              <a:buFont typeface="Franklin Gothic Book" charset="0"/>
              <a:buChar char="▸"/>
              <a:defRPr/>
            </a:pPr>
            <a:r>
              <a:rPr lang="en-US" altLang="en-US" sz="2400" dirty="0">
                <a:solidFill>
                  <a:srgbClr val="000000"/>
                </a:solidFill>
                <a:latin typeface="Franklin Gothic Book" panose="020B0503020102020204"/>
                <a:ea typeface="+mn-ea"/>
                <a:cs typeface="+mn-cs"/>
              </a:rPr>
              <a:t>AIME = $11,430</a:t>
            </a:r>
            <a:endParaRPr lang="en-US" sz="2400" b="1" dirty="0">
              <a:solidFill>
                <a:prstClr val="black"/>
              </a:solidFill>
            </a:endParaRPr>
          </a:p>
        </p:txBody>
      </p:sp>
      <p:grpSp>
        <p:nvGrpSpPr>
          <p:cNvPr id="17" name="Group 16">
            <a:extLst>
              <a:ext uri="{FF2B5EF4-FFF2-40B4-BE49-F238E27FC236}">
                <a16:creationId xmlns:a16="http://schemas.microsoft.com/office/drawing/2014/main" id="{9A4AA84B-2A88-5A4C-AF3F-87CE0579BE93}"/>
              </a:ext>
            </a:extLst>
          </p:cNvPr>
          <p:cNvGrpSpPr/>
          <p:nvPr/>
        </p:nvGrpSpPr>
        <p:grpSpPr>
          <a:xfrm>
            <a:off x="5233875" y="2918780"/>
            <a:ext cx="6400800" cy="2384066"/>
            <a:chOff x="1021369" y="3437888"/>
            <a:chExt cx="5702533" cy="2384066"/>
          </a:xfrm>
          <a:effectLst/>
        </p:grpSpPr>
        <p:sp>
          <p:nvSpPr>
            <p:cNvPr id="19" name="Rectangle 18">
              <a:extLst>
                <a:ext uri="{FF2B5EF4-FFF2-40B4-BE49-F238E27FC236}">
                  <a16:creationId xmlns:a16="http://schemas.microsoft.com/office/drawing/2014/main" id="{9DACB224-0923-994D-8CE6-76FF2B4A005D}"/>
                </a:ext>
              </a:extLst>
            </p:cNvPr>
            <p:cNvSpPr/>
            <p:nvPr/>
          </p:nvSpPr>
          <p:spPr>
            <a:xfrm>
              <a:off x="1021369" y="3437888"/>
              <a:ext cx="5702533" cy="238406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lvl="0">
                <a:spcAft>
                  <a:spcPts val="1800"/>
                </a:spcAft>
                <a:defRPr/>
              </a:pPr>
              <a:r>
                <a:rPr lang="en-US" sz="2000" dirty="0">
                  <a:solidFill>
                    <a:schemeClr val="tx1"/>
                  </a:solidFill>
                  <a:latin typeface="Franklin Gothic Medium" panose="020B0603020102020204"/>
                </a:rPr>
                <a:t>PIA Formula:</a:t>
              </a:r>
            </a:p>
            <a:p>
              <a:pPr marL="115888" lvl="0" indent="-115888">
                <a:spcAft>
                  <a:spcPts val="600"/>
                </a:spcAft>
                <a:buFont typeface="Franklin Gothic Book" panose="020B0604020202020204" pitchFamily="34" charset="0"/>
                <a:buChar char="•"/>
                <a:defRPr/>
              </a:pPr>
              <a:r>
                <a:rPr lang="en-US" sz="1600" dirty="0">
                  <a:solidFill>
                    <a:srgbClr val="000000"/>
                  </a:solidFill>
                </a:rPr>
                <a:t>$1,024 x 0.90 = 	$    921.60</a:t>
              </a:r>
            </a:p>
            <a:p>
              <a:pPr marL="115888" lvl="0" indent="-115888">
                <a:spcAft>
                  <a:spcPts val="600"/>
                </a:spcAft>
                <a:buFont typeface="Franklin Gothic Book" panose="020B0604020202020204" pitchFamily="34" charset="0"/>
                <a:buChar char="•"/>
                <a:defRPr/>
              </a:pPr>
              <a:r>
                <a:rPr lang="en-US" sz="1600" dirty="0">
                  <a:solidFill>
                    <a:srgbClr val="000000"/>
                  </a:solidFill>
                </a:rPr>
                <a:t>$5,148 x 0.32 = 	$ 1,647.36     ($6,172 - $1,024 = $5,148)</a:t>
              </a:r>
            </a:p>
            <a:p>
              <a:pPr marL="115888" lvl="0" indent="-115888">
                <a:spcAft>
                  <a:spcPts val="600"/>
                </a:spcAft>
                <a:buFont typeface="Franklin Gothic Book" panose="020B0604020202020204" pitchFamily="34" charset="0"/>
                <a:buChar char="•"/>
                <a:defRPr/>
              </a:pPr>
              <a:r>
                <a:rPr lang="en-US" sz="1600" dirty="0">
                  <a:solidFill>
                    <a:srgbClr val="000000"/>
                  </a:solidFill>
                </a:rPr>
                <a:t>$5,258 x 0.15 = 	</a:t>
              </a:r>
              <a:r>
                <a:rPr lang="en-US" sz="1600" u="sng" dirty="0">
                  <a:solidFill>
                    <a:srgbClr val="000000"/>
                  </a:solidFill>
                </a:rPr>
                <a:t>$    788.70</a:t>
              </a:r>
              <a:r>
                <a:rPr lang="en-US" sz="1600" dirty="0">
                  <a:solidFill>
                    <a:srgbClr val="000000"/>
                  </a:solidFill>
                </a:rPr>
                <a:t>     ($11,430 - $6,172 = $5,258)</a:t>
              </a:r>
            </a:p>
            <a:p>
              <a:pPr marL="115888" lvl="0" indent="-115888">
                <a:spcAft>
                  <a:spcPts val="600"/>
                </a:spcAft>
                <a:buFont typeface="Franklin Gothic Book" panose="020B0604020202020204" pitchFamily="34" charset="0"/>
                <a:buChar char="•"/>
                <a:defRPr/>
              </a:pPr>
              <a:r>
                <a:rPr lang="en-US" sz="1600" dirty="0">
                  <a:solidFill>
                    <a:srgbClr val="000000"/>
                  </a:solidFill>
                  <a:latin typeface="+mj-lt"/>
                </a:rPr>
                <a:t>Total = </a:t>
              </a:r>
              <a:r>
                <a:rPr lang="en-US" sz="1600" dirty="0">
                  <a:solidFill>
                    <a:srgbClr val="000000"/>
                  </a:solidFill>
                </a:rPr>
                <a:t>		$3,357.66</a:t>
              </a:r>
              <a:endParaRPr lang="en-US" sz="1400" dirty="0">
                <a:solidFill>
                  <a:srgbClr val="000000"/>
                </a:solidFill>
              </a:endParaRPr>
            </a:p>
          </p:txBody>
        </p:sp>
        <p:sp>
          <p:nvSpPr>
            <p:cNvPr id="21" name="Rectangle 20">
              <a:extLst>
                <a:ext uri="{FF2B5EF4-FFF2-40B4-BE49-F238E27FC236}">
                  <a16:creationId xmlns:a16="http://schemas.microsoft.com/office/drawing/2014/main" id="{DB1CCA93-1EED-5944-8552-266D06C4F578}"/>
                </a:ext>
              </a:extLst>
            </p:cNvPr>
            <p:cNvSpPr/>
            <p:nvPr/>
          </p:nvSpPr>
          <p:spPr>
            <a:xfrm>
              <a:off x="1021369" y="3437888"/>
              <a:ext cx="5702533"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251999" tIns="324000" rIns="180000" rtlCol="0" anchor="t"/>
            <a:lstStyle/>
            <a:p>
              <a:pPr>
                <a:lnSpc>
                  <a:spcPct val="130000"/>
                </a:lnSpc>
                <a:spcBef>
                  <a:spcPts val="600"/>
                </a:spcBef>
              </a:pPr>
              <a:endParaRPr lang="en-US" sz="1000" dirty="0">
                <a:solidFill>
                  <a:schemeClr val="tx1">
                    <a:alpha val="70000"/>
                  </a:schemeClr>
                </a:solidFill>
              </a:endParaRPr>
            </a:p>
          </p:txBody>
        </p:sp>
      </p:grpSp>
      <p:sp>
        <p:nvSpPr>
          <p:cNvPr id="30" name="Title 2">
            <a:extLst>
              <a:ext uri="{FF2B5EF4-FFF2-40B4-BE49-F238E27FC236}">
                <a16:creationId xmlns:a16="http://schemas.microsoft.com/office/drawing/2014/main" id="{12770976-43E5-9C42-AFB1-F82E11105CFF}"/>
              </a:ext>
            </a:extLst>
          </p:cNvPr>
          <p:cNvSpPr>
            <a:spLocks noGrp="1"/>
          </p:cNvSpPr>
          <p:nvPr>
            <p:ph type="ctrTitle"/>
          </p:nvPr>
        </p:nvSpPr>
        <p:spPr/>
        <p:txBody>
          <a:bodyPr>
            <a:noAutofit/>
          </a:bodyPr>
          <a:lstStyle/>
          <a:p>
            <a:r>
              <a:rPr lang="en-US" dirty="0"/>
              <a:t>Example of Benefit Formula</a:t>
            </a:r>
          </a:p>
        </p:txBody>
      </p:sp>
      <p:sp>
        <p:nvSpPr>
          <p:cNvPr id="31" name="Rectangle 30">
            <a:extLst>
              <a:ext uri="{FF2B5EF4-FFF2-40B4-BE49-F238E27FC236}">
                <a16:creationId xmlns:a16="http://schemas.microsoft.com/office/drawing/2014/main" id="{04BE6A81-3725-5A48-82BE-84B357875C3B}"/>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2">
                  <a:alpha val="70000"/>
                </a:schemeClr>
              </a:solidFill>
            </a:endParaRPr>
          </a:p>
        </p:txBody>
      </p:sp>
      <p:sp>
        <p:nvSpPr>
          <p:cNvPr id="9" name="Title 2">
            <a:extLst>
              <a:ext uri="{FF2B5EF4-FFF2-40B4-BE49-F238E27FC236}">
                <a16:creationId xmlns:a16="http://schemas.microsoft.com/office/drawing/2014/main" id="{FF57571E-9A89-7C46-B560-BB96E7444914}"/>
              </a:ext>
            </a:extLst>
          </p:cNvPr>
          <p:cNvSpPr txBox="1">
            <a:spLocks/>
          </p:cNvSpPr>
          <p:nvPr/>
        </p:nvSpPr>
        <p:spPr>
          <a:xfrm>
            <a:off x="5203824" y="5670697"/>
            <a:ext cx="6405517" cy="69466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spcBef>
                <a:spcPts val="1200"/>
              </a:spcBef>
              <a:defRPr/>
            </a:pPr>
            <a:r>
              <a:rPr lang="en-US" sz="2400" b="1" dirty="0">
                <a:solidFill>
                  <a:srgbClr val="BD4900"/>
                </a:solidFill>
              </a:rPr>
              <a:t>PIA = $3,357.60</a:t>
            </a:r>
          </a:p>
          <a:p>
            <a:pPr lvl="0" algn="ctr">
              <a:lnSpc>
                <a:spcPct val="100000"/>
              </a:lnSpc>
              <a:spcBef>
                <a:spcPts val="0"/>
              </a:spcBef>
              <a:defRPr/>
            </a:pPr>
            <a:r>
              <a:rPr lang="en-US" sz="2400" dirty="0">
                <a:solidFill>
                  <a:prstClr val="black"/>
                </a:solidFill>
                <a:latin typeface="Franklin Gothic Book" panose="020B0503020102020204"/>
                <a:ea typeface="+mn-ea"/>
                <a:cs typeface="+mn-cs"/>
              </a:rPr>
              <a:t>Amount worker will receive at full retirement age</a:t>
            </a:r>
          </a:p>
        </p:txBody>
      </p:sp>
    </p:spTree>
    <p:extLst>
      <p:ext uri="{BB962C8B-B14F-4D97-AF65-F5344CB8AC3E}">
        <p14:creationId xmlns:p14="http://schemas.microsoft.com/office/powerpoint/2010/main" val="2016559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a:xfrm>
            <a:off x="912067" y="411480"/>
            <a:ext cx="10486663" cy="1188720"/>
          </a:xfrm>
        </p:spPr>
        <p:txBody>
          <a:bodyPr>
            <a:normAutofit/>
          </a:bodyPr>
          <a:lstStyle/>
          <a:p>
            <a:r>
              <a:rPr lang="en-US" dirty="0"/>
              <a:t>What if you apply for early benefits?</a:t>
            </a:r>
          </a:p>
        </p:txBody>
      </p:sp>
      <p:sp>
        <p:nvSpPr>
          <p:cNvPr id="8" name="Rectangle 7">
            <a:extLst>
              <a:ext uri="{FF2B5EF4-FFF2-40B4-BE49-F238E27FC236}">
                <a16:creationId xmlns:a16="http://schemas.microsoft.com/office/drawing/2014/main" id="{CA88CE30-80A0-3A48-B422-F1B385EE5604}"/>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5" name="Rectangle 4">
            <a:extLst>
              <a:ext uri="{FF2B5EF4-FFF2-40B4-BE49-F238E27FC236}">
                <a16:creationId xmlns:a16="http://schemas.microsoft.com/office/drawing/2014/main" id="{9C798926-9ABB-E248-A6F7-36B8E95826ED}"/>
              </a:ext>
            </a:extLst>
          </p:cNvPr>
          <p:cNvSpPr/>
          <p:nvPr/>
        </p:nvSpPr>
        <p:spPr>
          <a:xfrm>
            <a:off x="912067" y="1828800"/>
            <a:ext cx="10292620" cy="369332"/>
          </a:xfrm>
          <a:prstGeom prst="rect">
            <a:avLst/>
          </a:prstGeom>
        </p:spPr>
        <p:txBody>
          <a:bodyPr wrap="square" lIns="0" tIns="0" rIns="0" bIns="0">
            <a:spAutoFit/>
          </a:bodyPr>
          <a:lstStyle/>
          <a:p>
            <a:r>
              <a:rPr lang="en-US" altLang="en-US" sz="2400" dirty="0">
                <a:ea typeface="ＭＳ Ｐゴシック" panose="020B0600070205080204" pitchFamily="34" charset="-128"/>
              </a:rPr>
              <a:t>You will receive a percentage of your PIA</a:t>
            </a:r>
          </a:p>
        </p:txBody>
      </p:sp>
      <p:graphicFrame>
        <p:nvGraphicFramePr>
          <p:cNvPr id="6" name="Table 5">
            <a:extLst>
              <a:ext uri="{FF2B5EF4-FFF2-40B4-BE49-F238E27FC236}">
                <a16:creationId xmlns:a16="http://schemas.microsoft.com/office/drawing/2014/main" id="{D7D562E8-8D11-624E-9C3B-B6902ED8140F}"/>
              </a:ext>
            </a:extLst>
          </p:cNvPr>
          <p:cNvGraphicFramePr>
            <a:graphicFrameLocks noGrp="1"/>
          </p:cNvGraphicFramePr>
          <p:nvPr>
            <p:extLst>
              <p:ext uri="{D42A27DB-BD31-4B8C-83A1-F6EECF244321}">
                <p14:modId xmlns:p14="http://schemas.microsoft.com/office/powerpoint/2010/main" val="222300808"/>
              </p:ext>
            </p:extLst>
          </p:nvPr>
        </p:nvGraphicFramePr>
        <p:xfrm>
          <a:off x="927846" y="2422809"/>
          <a:ext cx="10276842" cy="3474716"/>
        </p:xfrm>
        <a:graphic>
          <a:graphicData uri="http://schemas.openxmlformats.org/drawingml/2006/table">
            <a:tbl>
              <a:tblPr firstRow="1" bandRow="1">
                <a:tableStyleId>{2D5ABB26-0587-4C30-8999-92F81FD0307C}</a:tableStyleId>
              </a:tblPr>
              <a:tblGrid>
                <a:gridCol w="3425614">
                  <a:extLst>
                    <a:ext uri="{9D8B030D-6E8A-4147-A177-3AD203B41FA5}">
                      <a16:colId xmlns:a16="http://schemas.microsoft.com/office/drawing/2014/main" val="20000"/>
                    </a:ext>
                  </a:extLst>
                </a:gridCol>
                <a:gridCol w="3425614">
                  <a:extLst>
                    <a:ext uri="{9D8B030D-6E8A-4147-A177-3AD203B41FA5}">
                      <a16:colId xmlns:a16="http://schemas.microsoft.com/office/drawing/2014/main" val="20002"/>
                    </a:ext>
                  </a:extLst>
                </a:gridCol>
                <a:gridCol w="3425614">
                  <a:extLst>
                    <a:ext uri="{9D8B030D-6E8A-4147-A177-3AD203B41FA5}">
                      <a16:colId xmlns:a16="http://schemas.microsoft.com/office/drawing/2014/main" val="1261251355"/>
                    </a:ext>
                  </a:extLst>
                </a:gridCol>
              </a:tblGrid>
              <a:tr h="496388">
                <a:tc>
                  <a:txBody>
                    <a:bodyPr/>
                    <a:lstStyle/>
                    <a:p>
                      <a:pPr algn="ctr"/>
                      <a:r>
                        <a:rPr lang="en-US" sz="2400" b="0" i="0" dirty="0">
                          <a:solidFill>
                            <a:srgbClr val="BD4900"/>
                          </a:solidFill>
                          <a:latin typeface="+mj-lt"/>
                          <a:ea typeface="Titillium" charset="0"/>
                          <a:cs typeface="Titillium" charset="0"/>
                        </a:rPr>
                        <a:t>Apply at age</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0" i="0" dirty="0">
                          <a:solidFill>
                            <a:srgbClr val="BD4900"/>
                          </a:solidFill>
                          <a:latin typeface="+mj-lt"/>
                          <a:ea typeface="Titillium" charset="0"/>
                          <a:cs typeface="Titillium" charset="0"/>
                        </a:rPr>
                        <a:t>If FRA = 66</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0" i="0" dirty="0">
                          <a:solidFill>
                            <a:srgbClr val="BD4900"/>
                          </a:solidFill>
                          <a:latin typeface="+mj-lt"/>
                          <a:ea typeface="Titillium" charset="0"/>
                          <a:cs typeface="Titillium" charset="0"/>
                        </a:rPr>
                        <a:t>If FRA = 67</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6388">
                <a:tc>
                  <a:txBody>
                    <a:bodyPr/>
                    <a:lstStyle/>
                    <a:p>
                      <a:pPr algn="ctr"/>
                      <a:r>
                        <a:rPr lang="en-US" sz="2400" b="0" i="0" dirty="0">
                          <a:solidFill>
                            <a:schemeClr val="tx1"/>
                          </a:solidFill>
                          <a:latin typeface="+mn-lt"/>
                          <a:ea typeface="Titillium" charset="0"/>
                          <a:cs typeface="Titillium" charset="0"/>
                        </a:rPr>
                        <a:t>62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2400" b="0" i="0" dirty="0">
                          <a:latin typeface="+mn-lt"/>
                          <a:ea typeface="Titillium" charset="0"/>
                          <a:cs typeface="Titillium" charset="0"/>
                        </a:rPr>
                        <a:t>75.0%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2400" b="0" i="0" dirty="0">
                          <a:latin typeface="+mn-lt"/>
                          <a:ea typeface="Titillium" charset="0"/>
                          <a:cs typeface="Titillium" charset="0"/>
                        </a:rPr>
                        <a:t>70%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496388">
                <a:tc>
                  <a:txBody>
                    <a:bodyPr/>
                    <a:lstStyle/>
                    <a:p>
                      <a:pPr algn="ctr"/>
                      <a:r>
                        <a:rPr lang="en-US" sz="2400" b="0" i="0" dirty="0">
                          <a:solidFill>
                            <a:schemeClr val="tx1"/>
                          </a:solidFill>
                          <a:latin typeface="+mn-lt"/>
                          <a:ea typeface="Titillium" charset="0"/>
                          <a:cs typeface="Titillium" charset="0"/>
                        </a:rPr>
                        <a:t>63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0" i="0" dirty="0">
                          <a:latin typeface="+mn-lt"/>
                          <a:ea typeface="Titillium" charset="0"/>
                          <a:cs typeface="Titillium" charset="0"/>
                        </a:rPr>
                        <a:t>80.0%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0" i="0" dirty="0">
                          <a:latin typeface="+mn-lt"/>
                          <a:ea typeface="Titillium" charset="0"/>
                          <a:cs typeface="Titillium" charset="0"/>
                        </a:rPr>
                        <a:t>75%</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96388">
                <a:tc>
                  <a:txBody>
                    <a:bodyPr/>
                    <a:lstStyle/>
                    <a:p>
                      <a:pPr algn="ctr"/>
                      <a:r>
                        <a:rPr lang="en-US" sz="2400" b="0" i="0" dirty="0">
                          <a:solidFill>
                            <a:schemeClr val="tx1"/>
                          </a:solidFill>
                          <a:latin typeface="+mn-lt"/>
                          <a:ea typeface="Titillium" charset="0"/>
                          <a:cs typeface="Titillium" charset="0"/>
                        </a:rPr>
                        <a:t>64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2400" b="0" i="0" dirty="0">
                          <a:latin typeface="+mn-lt"/>
                          <a:ea typeface="Titillium" charset="0"/>
                          <a:cs typeface="Titillium" charset="0"/>
                        </a:rPr>
                        <a:t>86.7%</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2400" b="0" i="0" dirty="0">
                          <a:latin typeface="+mn-lt"/>
                          <a:ea typeface="Titillium" charset="0"/>
                          <a:cs typeface="Titillium" charset="0"/>
                        </a:rPr>
                        <a:t>80%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07242122"/>
                  </a:ext>
                </a:extLst>
              </a:tr>
              <a:tr h="496388">
                <a:tc>
                  <a:txBody>
                    <a:bodyPr/>
                    <a:lstStyle/>
                    <a:p>
                      <a:pPr algn="ctr"/>
                      <a:r>
                        <a:rPr lang="en-US" sz="2400" b="0" i="0" dirty="0">
                          <a:solidFill>
                            <a:schemeClr val="tx1"/>
                          </a:solidFill>
                          <a:latin typeface="+mn-lt"/>
                          <a:ea typeface="Titillium" charset="0"/>
                          <a:cs typeface="Titillium" charset="0"/>
                        </a:rPr>
                        <a:t>65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0" i="0" dirty="0">
                          <a:latin typeface="+mn-lt"/>
                          <a:ea typeface="Titillium" charset="0"/>
                          <a:cs typeface="Titillium" charset="0"/>
                        </a:rPr>
                        <a:t>93.3%</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0" i="0" dirty="0">
                          <a:latin typeface="+mn-lt"/>
                          <a:ea typeface="Titillium" charset="0"/>
                          <a:cs typeface="Titillium" charset="0"/>
                        </a:rPr>
                        <a:t>86.7%</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821090"/>
                  </a:ext>
                </a:extLst>
              </a:tr>
              <a:tr h="496388">
                <a:tc>
                  <a:txBody>
                    <a:bodyPr/>
                    <a:lstStyle/>
                    <a:p>
                      <a:pPr algn="ctr"/>
                      <a:r>
                        <a:rPr lang="en-US" sz="2400" b="0" i="0" dirty="0">
                          <a:solidFill>
                            <a:schemeClr val="tx1"/>
                          </a:solidFill>
                          <a:latin typeface="+mn-lt"/>
                          <a:ea typeface="Titillium" charset="0"/>
                          <a:cs typeface="Titillium" charset="0"/>
                        </a:rPr>
                        <a:t>66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2400" b="0" i="0" dirty="0">
                          <a:latin typeface="+mn-lt"/>
                          <a:ea typeface="Titillium" charset="0"/>
                          <a:cs typeface="Titillium" charset="0"/>
                        </a:rPr>
                        <a:t>100%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2400" b="0" i="0" dirty="0">
                          <a:latin typeface="+mn-lt"/>
                          <a:ea typeface="Titillium" charset="0"/>
                          <a:cs typeface="Titillium" charset="0"/>
                        </a:rPr>
                        <a:t>93.3%</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729794"/>
                  </a:ext>
                </a:extLst>
              </a:tr>
              <a:tr h="496388">
                <a:tc>
                  <a:txBody>
                    <a:bodyPr/>
                    <a:lstStyle/>
                    <a:p>
                      <a:pPr algn="ctr"/>
                      <a:r>
                        <a:rPr lang="en-US" sz="2400" b="0" i="0" dirty="0">
                          <a:solidFill>
                            <a:schemeClr val="tx1"/>
                          </a:solidFill>
                          <a:latin typeface="+mn-lt"/>
                          <a:ea typeface="Titillium" charset="0"/>
                          <a:cs typeface="Titillium" charset="0"/>
                        </a:rPr>
                        <a:t>67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endParaRPr lang="en-US" sz="2400" b="0" i="0" dirty="0">
                        <a:latin typeface="+mn-lt"/>
                        <a:ea typeface="Titillium" charset="0"/>
                        <a:cs typeface="Titillium" charset="0"/>
                      </a:endParaRP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0" i="0" dirty="0">
                          <a:latin typeface="+mn-lt"/>
                          <a:ea typeface="Titillium" charset="0"/>
                          <a:cs typeface="Titillium" charset="0"/>
                        </a:rPr>
                        <a:t>100%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8118636"/>
                  </a:ext>
                </a:extLst>
              </a:tr>
            </a:tbl>
          </a:graphicData>
        </a:graphic>
      </p:graphicFrame>
    </p:spTree>
    <p:extLst>
      <p:ext uri="{BB962C8B-B14F-4D97-AF65-F5344CB8AC3E}">
        <p14:creationId xmlns:p14="http://schemas.microsoft.com/office/powerpoint/2010/main" val="2355874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a:xfrm>
            <a:off x="912067" y="411480"/>
            <a:ext cx="10486663" cy="1188720"/>
          </a:xfrm>
        </p:spPr>
        <p:txBody>
          <a:bodyPr>
            <a:normAutofit/>
          </a:bodyPr>
          <a:lstStyle/>
          <a:p>
            <a:r>
              <a:rPr lang="en-US" dirty="0"/>
              <a:t>What if you apply after FRA?</a:t>
            </a:r>
          </a:p>
        </p:txBody>
      </p:sp>
      <p:sp>
        <p:nvSpPr>
          <p:cNvPr id="8" name="Rectangle 7">
            <a:extLst>
              <a:ext uri="{FF2B5EF4-FFF2-40B4-BE49-F238E27FC236}">
                <a16:creationId xmlns:a16="http://schemas.microsoft.com/office/drawing/2014/main" id="{CA88CE30-80A0-3A48-B422-F1B385EE5604}"/>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5" name="Rectangle 4">
            <a:extLst>
              <a:ext uri="{FF2B5EF4-FFF2-40B4-BE49-F238E27FC236}">
                <a16:creationId xmlns:a16="http://schemas.microsoft.com/office/drawing/2014/main" id="{9C798926-9ABB-E248-A6F7-36B8E95826ED}"/>
              </a:ext>
            </a:extLst>
          </p:cNvPr>
          <p:cNvSpPr/>
          <p:nvPr/>
        </p:nvSpPr>
        <p:spPr>
          <a:xfrm>
            <a:off x="912067" y="1828800"/>
            <a:ext cx="10292620" cy="369332"/>
          </a:xfrm>
          <a:prstGeom prst="rect">
            <a:avLst/>
          </a:prstGeom>
        </p:spPr>
        <p:txBody>
          <a:bodyPr wrap="square" lIns="0" tIns="0" rIns="0" bIns="0">
            <a:spAutoFit/>
          </a:bodyPr>
          <a:lstStyle/>
          <a:p>
            <a:r>
              <a:rPr lang="en-US" altLang="en-US" sz="2400" dirty="0">
                <a:ea typeface="ＭＳ Ｐゴシック" panose="020B0600070205080204" pitchFamily="34" charset="-128"/>
              </a:rPr>
              <a:t>You will earn 8% annual delayed credits</a:t>
            </a:r>
          </a:p>
        </p:txBody>
      </p:sp>
      <p:graphicFrame>
        <p:nvGraphicFramePr>
          <p:cNvPr id="6" name="Table 5">
            <a:extLst>
              <a:ext uri="{FF2B5EF4-FFF2-40B4-BE49-F238E27FC236}">
                <a16:creationId xmlns:a16="http://schemas.microsoft.com/office/drawing/2014/main" id="{D7D562E8-8D11-624E-9C3B-B6902ED8140F}"/>
              </a:ext>
            </a:extLst>
          </p:cNvPr>
          <p:cNvGraphicFramePr>
            <a:graphicFrameLocks noGrp="1"/>
          </p:cNvGraphicFramePr>
          <p:nvPr>
            <p:extLst>
              <p:ext uri="{D42A27DB-BD31-4B8C-83A1-F6EECF244321}">
                <p14:modId xmlns:p14="http://schemas.microsoft.com/office/powerpoint/2010/main" val="2679329173"/>
              </p:ext>
            </p:extLst>
          </p:nvPr>
        </p:nvGraphicFramePr>
        <p:xfrm>
          <a:off x="927846" y="2422809"/>
          <a:ext cx="10276842" cy="3322762"/>
        </p:xfrm>
        <a:graphic>
          <a:graphicData uri="http://schemas.openxmlformats.org/drawingml/2006/table">
            <a:tbl>
              <a:tblPr firstRow="1" bandRow="1">
                <a:tableStyleId>{2D5ABB26-0587-4C30-8999-92F81FD0307C}</a:tableStyleId>
              </a:tblPr>
              <a:tblGrid>
                <a:gridCol w="3425614">
                  <a:extLst>
                    <a:ext uri="{9D8B030D-6E8A-4147-A177-3AD203B41FA5}">
                      <a16:colId xmlns:a16="http://schemas.microsoft.com/office/drawing/2014/main" val="20000"/>
                    </a:ext>
                  </a:extLst>
                </a:gridCol>
                <a:gridCol w="3425614">
                  <a:extLst>
                    <a:ext uri="{9D8B030D-6E8A-4147-A177-3AD203B41FA5}">
                      <a16:colId xmlns:a16="http://schemas.microsoft.com/office/drawing/2014/main" val="20002"/>
                    </a:ext>
                  </a:extLst>
                </a:gridCol>
                <a:gridCol w="3425614">
                  <a:extLst>
                    <a:ext uri="{9D8B030D-6E8A-4147-A177-3AD203B41FA5}">
                      <a16:colId xmlns:a16="http://schemas.microsoft.com/office/drawing/2014/main" val="1261251355"/>
                    </a:ext>
                  </a:extLst>
                </a:gridCol>
              </a:tblGrid>
              <a:tr h="496388">
                <a:tc>
                  <a:txBody>
                    <a:bodyPr/>
                    <a:lstStyle/>
                    <a:p>
                      <a:pPr algn="ctr"/>
                      <a:r>
                        <a:rPr lang="en-US" sz="2400" b="0" i="0" dirty="0">
                          <a:solidFill>
                            <a:srgbClr val="BD4900"/>
                          </a:solidFill>
                          <a:latin typeface="+mj-lt"/>
                          <a:ea typeface="Titillium" charset="0"/>
                          <a:cs typeface="Titillium" charset="0"/>
                        </a:rPr>
                        <a:t>Apply at age</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0" i="0" dirty="0">
                          <a:solidFill>
                            <a:srgbClr val="BD4900"/>
                          </a:solidFill>
                          <a:latin typeface="+mj-lt"/>
                          <a:ea typeface="Titillium" charset="0"/>
                          <a:cs typeface="Titillium" charset="0"/>
                        </a:rPr>
                        <a:t>Benefit will be a % of PIA if FRA = 66</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BD4900"/>
                          </a:solidFill>
                          <a:effectLst/>
                          <a:uLnTx/>
                          <a:uFillTx/>
                          <a:latin typeface="Franklin Gothic Medium" panose="020B0603020102020204"/>
                          <a:ea typeface="Titillium" charset="0"/>
                          <a:cs typeface="Titillium" charset="0"/>
                        </a:rPr>
                        <a:t>Benefit will be a % of PIA if </a:t>
                      </a:r>
                      <a:r>
                        <a:rPr lang="en-US" sz="2400" b="0" i="0" dirty="0">
                          <a:solidFill>
                            <a:srgbClr val="BD4900"/>
                          </a:solidFill>
                          <a:latin typeface="+mj-lt"/>
                          <a:ea typeface="Titillium" charset="0"/>
                          <a:cs typeface="Titillium" charset="0"/>
                        </a:rPr>
                        <a:t> FRA = 67</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6388">
                <a:tc>
                  <a:txBody>
                    <a:bodyPr/>
                    <a:lstStyle/>
                    <a:p>
                      <a:pPr algn="ctr"/>
                      <a:r>
                        <a:rPr lang="en-US" sz="2400" b="0" i="0" dirty="0">
                          <a:solidFill>
                            <a:schemeClr val="tx1"/>
                          </a:solidFill>
                          <a:latin typeface="+mn-lt"/>
                          <a:ea typeface="Titillium" charset="0"/>
                          <a:cs typeface="Titillium" charset="0"/>
                        </a:rPr>
                        <a:t>66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2400" b="0" i="0" dirty="0">
                          <a:latin typeface="+mn-lt"/>
                          <a:ea typeface="Titillium" charset="0"/>
                          <a:cs typeface="Titillium" charset="0"/>
                        </a:rPr>
                        <a:t>100%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2400" b="0" i="0" dirty="0">
                          <a:latin typeface="+mn-lt"/>
                          <a:ea typeface="Titillium" charset="0"/>
                          <a:cs typeface="Titillium" charset="0"/>
                        </a:rPr>
                        <a:t>93.3%</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496388">
                <a:tc>
                  <a:txBody>
                    <a:bodyPr/>
                    <a:lstStyle/>
                    <a:p>
                      <a:pPr algn="ctr"/>
                      <a:r>
                        <a:rPr lang="en-US" sz="2400" b="0" i="0" dirty="0">
                          <a:solidFill>
                            <a:schemeClr val="tx1"/>
                          </a:solidFill>
                          <a:latin typeface="+mn-lt"/>
                          <a:ea typeface="Titillium" charset="0"/>
                          <a:cs typeface="Titillium" charset="0"/>
                        </a:rPr>
                        <a:t>67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0" i="0" dirty="0">
                          <a:latin typeface="+mn-lt"/>
                          <a:ea typeface="Titillium" charset="0"/>
                          <a:cs typeface="Titillium" charset="0"/>
                        </a:rPr>
                        <a:t>108%</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0" i="0" dirty="0">
                          <a:latin typeface="+mn-lt"/>
                          <a:ea typeface="Titillium" charset="0"/>
                          <a:cs typeface="Titillium" charset="0"/>
                        </a:rPr>
                        <a:t>100%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96388">
                <a:tc>
                  <a:txBody>
                    <a:bodyPr/>
                    <a:lstStyle/>
                    <a:p>
                      <a:pPr algn="ctr"/>
                      <a:r>
                        <a:rPr lang="en-US" sz="2400" b="0" i="0" dirty="0">
                          <a:solidFill>
                            <a:schemeClr val="tx1"/>
                          </a:solidFill>
                          <a:latin typeface="+mn-lt"/>
                          <a:ea typeface="Titillium" charset="0"/>
                          <a:cs typeface="Titillium" charset="0"/>
                        </a:rPr>
                        <a:t>68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2400" b="0" i="0" dirty="0">
                          <a:latin typeface="+mn-lt"/>
                          <a:ea typeface="Titillium" charset="0"/>
                          <a:cs typeface="Titillium" charset="0"/>
                        </a:rPr>
                        <a:t>116%</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2400" b="0" i="0" dirty="0">
                          <a:latin typeface="+mn-lt"/>
                          <a:ea typeface="Titillium" charset="0"/>
                          <a:cs typeface="Titillium" charset="0"/>
                        </a:rPr>
                        <a:t>108%</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07242122"/>
                  </a:ext>
                </a:extLst>
              </a:tr>
              <a:tr h="496388">
                <a:tc>
                  <a:txBody>
                    <a:bodyPr/>
                    <a:lstStyle/>
                    <a:p>
                      <a:pPr algn="ctr"/>
                      <a:r>
                        <a:rPr lang="en-US" sz="2400" b="0" i="0" dirty="0">
                          <a:solidFill>
                            <a:schemeClr val="tx1"/>
                          </a:solidFill>
                          <a:latin typeface="+mn-lt"/>
                          <a:ea typeface="Titillium" charset="0"/>
                          <a:cs typeface="Titillium" charset="0"/>
                        </a:rPr>
                        <a:t>69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0" i="0" dirty="0">
                          <a:latin typeface="+mn-lt"/>
                          <a:ea typeface="Titillium" charset="0"/>
                          <a:cs typeface="Titillium" charset="0"/>
                        </a:rPr>
                        <a:t>124%</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400" b="0" i="0" dirty="0">
                          <a:latin typeface="+mn-lt"/>
                          <a:ea typeface="Titillium" charset="0"/>
                          <a:cs typeface="Titillium" charset="0"/>
                        </a:rPr>
                        <a:t>116%</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821090"/>
                  </a:ext>
                </a:extLst>
              </a:tr>
              <a:tr h="496388">
                <a:tc>
                  <a:txBody>
                    <a:bodyPr/>
                    <a:lstStyle/>
                    <a:p>
                      <a:pPr algn="ctr"/>
                      <a:r>
                        <a:rPr lang="en-US" sz="2400" b="0" i="0" dirty="0">
                          <a:solidFill>
                            <a:schemeClr val="tx1"/>
                          </a:solidFill>
                          <a:latin typeface="+mn-lt"/>
                          <a:ea typeface="Titillium" charset="0"/>
                          <a:cs typeface="Titillium" charset="0"/>
                        </a:rPr>
                        <a:t>70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2400" b="0" i="0" dirty="0">
                          <a:latin typeface="+mn-lt"/>
                          <a:ea typeface="Titillium" charset="0"/>
                          <a:cs typeface="Titillium" charset="0"/>
                        </a:rPr>
                        <a:t>132%</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2400" b="0" i="0" dirty="0">
                          <a:latin typeface="+mn-lt"/>
                          <a:ea typeface="Titillium" charset="0"/>
                          <a:cs typeface="Titillium" charset="0"/>
                        </a:rPr>
                        <a:t>124%</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729794"/>
                  </a:ext>
                </a:extLst>
              </a:tr>
            </a:tbl>
          </a:graphicData>
        </a:graphic>
      </p:graphicFrame>
    </p:spTree>
    <p:extLst>
      <p:ext uri="{BB962C8B-B14F-4D97-AF65-F5344CB8AC3E}">
        <p14:creationId xmlns:p14="http://schemas.microsoft.com/office/powerpoint/2010/main" val="318433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a:xfrm>
            <a:off x="912067" y="411480"/>
            <a:ext cx="10486663" cy="1188720"/>
          </a:xfrm>
        </p:spPr>
        <p:txBody>
          <a:bodyPr>
            <a:normAutofit/>
          </a:bodyPr>
          <a:lstStyle/>
          <a:p>
            <a:r>
              <a:rPr lang="en-US" dirty="0"/>
              <a:t>Why delay benefits?</a:t>
            </a:r>
          </a:p>
        </p:txBody>
      </p:sp>
      <p:sp>
        <p:nvSpPr>
          <p:cNvPr id="8" name="Rectangle 7">
            <a:extLst>
              <a:ext uri="{FF2B5EF4-FFF2-40B4-BE49-F238E27FC236}">
                <a16:creationId xmlns:a16="http://schemas.microsoft.com/office/drawing/2014/main" id="{CA88CE30-80A0-3A48-B422-F1B385EE5604}"/>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5" name="Rectangle 4">
            <a:extLst>
              <a:ext uri="{FF2B5EF4-FFF2-40B4-BE49-F238E27FC236}">
                <a16:creationId xmlns:a16="http://schemas.microsoft.com/office/drawing/2014/main" id="{9C798926-9ABB-E248-A6F7-36B8E95826ED}"/>
              </a:ext>
            </a:extLst>
          </p:cNvPr>
          <p:cNvSpPr/>
          <p:nvPr/>
        </p:nvSpPr>
        <p:spPr>
          <a:xfrm>
            <a:off x="912067" y="1828800"/>
            <a:ext cx="10292620" cy="369332"/>
          </a:xfrm>
          <a:prstGeom prst="rect">
            <a:avLst/>
          </a:prstGeom>
        </p:spPr>
        <p:txBody>
          <a:bodyPr wrap="square" lIns="0" tIns="0" rIns="0" bIns="0">
            <a:spAutoFit/>
          </a:bodyPr>
          <a:lstStyle/>
          <a:p>
            <a:r>
              <a:rPr lang="en-US" altLang="en-US" sz="2400" dirty="0">
                <a:ea typeface="ＭＳ Ｐゴシック" panose="020B0600070205080204" pitchFamily="34" charset="-128"/>
              </a:rPr>
              <a:t>Bigger checks to start</a:t>
            </a:r>
          </a:p>
        </p:txBody>
      </p:sp>
      <p:graphicFrame>
        <p:nvGraphicFramePr>
          <p:cNvPr id="6" name="Table 5">
            <a:extLst>
              <a:ext uri="{FF2B5EF4-FFF2-40B4-BE49-F238E27FC236}">
                <a16:creationId xmlns:a16="http://schemas.microsoft.com/office/drawing/2014/main" id="{D7D562E8-8D11-624E-9C3B-B6902ED8140F}"/>
              </a:ext>
            </a:extLst>
          </p:cNvPr>
          <p:cNvGraphicFramePr>
            <a:graphicFrameLocks noGrp="1"/>
          </p:cNvGraphicFramePr>
          <p:nvPr>
            <p:extLst>
              <p:ext uri="{D42A27DB-BD31-4B8C-83A1-F6EECF244321}">
                <p14:modId xmlns:p14="http://schemas.microsoft.com/office/powerpoint/2010/main" val="3534724586"/>
              </p:ext>
            </p:extLst>
          </p:nvPr>
        </p:nvGraphicFramePr>
        <p:xfrm>
          <a:off x="927846" y="2422809"/>
          <a:ext cx="10276844" cy="3632409"/>
        </p:xfrm>
        <a:graphic>
          <a:graphicData uri="http://schemas.openxmlformats.org/drawingml/2006/table">
            <a:tbl>
              <a:tblPr firstRow="1" bandRow="1">
                <a:tableStyleId>{2D5ABB26-0587-4C30-8999-92F81FD0307C}</a:tableStyleId>
              </a:tblPr>
              <a:tblGrid>
                <a:gridCol w="2569211">
                  <a:extLst>
                    <a:ext uri="{9D8B030D-6E8A-4147-A177-3AD203B41FA5}">
                      <a16:colId xmlns:a16="http://schemas.microsoft.com/office/drawing/2014/main" val="20000"/>
                    </a:ext>
                  </a:extLst>
                </a:gridCol>
                <a:gridCol w="2569211">
                  <a:extLst>
                    <a:ext uri="{9D8B030D-6E8A-4147-A177-3AD203B41FA5}">
                      <a16:colId xmlns:a16="http://schemas.microsoft.com/office/drawing/2014/main" val="20002"/>
                    </a:ext>
                  </a:extLst>
                </a:gridCol>
                <a:gridCol w="2569211">
                  <a:extLst>
                    <a:ext uri="{9D8B030D-6E8A-4147-A177-3AD203B41FA5}">
                      <a16:colId xmlns:a16="http://schemas.microsoft.com/office/drawing/2014/main" val="1261251355"/>
                    </a:ext>
                  </a:extLst>
                </a:gridCol>
                <a:gridCol w="2569211">
                  <a:extLst>
                    <a:ext uri="{9D8B030D-6E8A-4147-A177-3AD203B41FA5}">
                      <a16:colId xmlns:a16="http://schemas.microsoft.com/office/drawing/2014/main" val="3235870130"/>
                    </a:ext>
                  </a:extLst>
                </a:gridCol>
              </a:tblGrid>
              <a:tr h="728451">
                <a:tc>
                  <a:txBody>
                    <a:bodyPr/>
                    <a:lstStyle/>
                    <a:p>
                      <a:pPr algn="ctr"/>
                      <a:r>
                        <a:rPr lang="en-US" sz="1800" b="0" i="0" dirty="0">
                          <a:solidFill>
                            <a:srgbClr val="BD4900"/>
                          </a:solidFill>
                          <a:latin typeface="+mj-lt"/>
                          <a:ea typeface="Titillium" charset="0"/>
                          <a:cs typeface="Titillium" charset="0"/>
                        </a:rPr>
                        <a:t>Age at which benefits</a:t>
                      </a:r>
                    </a:p>
                    <a:p>
                      <a:pPr algn="ctr"/>
                      <a:r>
                        <a:rPr lang="en-US" sz="1800" b="0" i="0" dirty="0">
                          <a:solidFill>
                            <a:srgbClr val="BD4900"/>
                          </a:solidFill>
                          <a:latin typeface="+mj-lt"/>
                          <a:ea typeface="Titillium" charset="0"/>
                          <a:cs typeface="Titillium" charset="0"/>
                        </a:rPr>
                        <a:t>are claimed</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800" b="0" i="0" dirty="0">
                          <a:solidFill>
                            <a:srgbClr val="BD4900"/>
                          </a:solidFill>
                          <a:latin typeface="+mj-lt"/>
                          <a:ea typeface="Titillium" charset="0"/>
                          <a:cs typeface="Titillium" charset="0"/>
                        </a:rPr>
                        <a:t>% of PIA if FRA = 67</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D4900"/>
                          </a:solidFill>
                          <a:effectLst/>
                          <a:uLnTx/>
                          <a:uFillTx/>
                          <a:latin typeface="Franklin Gothic Medium" panose="020B0603020102020204"/>
                          <a:ea typeface="Titillium" charset="0"/>
                          <a:cs typeface="Titillium" charset="0"/>
                        </a:rPr>
                        <a:t>Benefit without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D4900"/>
                          </a:solidFill>
                          <a:effectLst/>
                          <a:uLnTx/>
                          <a:uFillTx/>
                          <a:latin typeface="Franklin Gothic Medium" panose="020B0603020102020204"/>
                          <a:ea typeface="Titillium" charset="0"/>
                          <a:cs typeface="Titillium" charset="0"/>
                        </a:rPr>
                        <a:t>COLAs ($)</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D4900"/>
                          </a:solidFill>
                          <a:effectLst/>
                          <a:uLnTx/>
                          <a:uFillTx/>
                          <a:latin typeface="Franklin Gothic Medium" panose="020B0603020102020204"/>
                          <a:ea typeface="Titillium" charset="0"/>
                          <a:cs typeface="Titillium" charset="0"/>
                        </a:rPr>
                        <a:t>Benefit with </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D4900"/>
                          </a:solidFill>
                          <a:effectLst/>
                          <a:uLnTx/>
                          <a:uFillTx/>
                          <a:latin typeface="Franklin Gothic Medium" panose="020B0603020102020204"/>
                          <a:ea typeface="Titillium" charset="0"/>
                          <a:cs typeface="Titillium" charset="0"/>
                        </a:rPr>
                        <a:t>COLAs ($)</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5379">
                <a:tc>
                  <a:txBody>
                    <a:bodyPr/>
                    <a:lstStyle/>
                    <a:p>
                      <a:pPr algn="ctr"/>
                      <a:r>
                        <a:rPr lang="en-US" sz="1400" b="0" i="0" dirty="0">
                          <a:solidFill>
                            <a:schemeClr val="tx1"/>
                          </a:solidFill>
                          <a:latin typeface="+mn-lt"/>
                          <a:ea typeface="Titillium" charset="0"/>
                          <a:cs typeface="Titillium" charset="0"/>
                        </a:rPr>
                        <a:t>62</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1400" b="0" i="0" dirty="0">
                          <a:latin typeface="+mn-lt"/>
                          <a:ea typeface="Titillium" charset="0"/>
                          <a:cs typeface="Titillium" charset="0"/>
                        </a:rPr>
                        <a:t>70.00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1400" b="0" i="0" dirty="0">
                          <a:latin typeface="+mn-lt"/>
                          <a:ea typeface="Titillium" charset="0"/>
                          <a:cs typeface="Titillium" charset="0"/>
                        </a:rPr>
                        <a:t>2,100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1400" b="0" i="0" dirty="0">
                          <a:latin typeface="+mn-lt"/>
                          <a:ea typeface="Titillium" charset="0"/>
                          <a:cs typeface="Titillium" charset="0"/>
                        </a:rPr>
                        <a:t>2,100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15379">
                <a:tc>
                  <a:txBody>
                    <a:bodyPr/>
                    <a:lstStyle/>
                    <a:p>
                      <a:pPr algn="ctr"/>
                      <a:r>
                        <a:rPr lang="en-US" sz="1400" b="0" i="0" dirty="0">
                          <a:solidFill>
                            <a:schemeClr val="tx1"/>
                          </a:solidFill>
                          <a:latin typeface="+mn-lt"/>
                          <a:ea typeface="Titillium" charset="0"/>
                          <a:cs typeface="Titillium" charset="0"/>
                        </a:rPr>
                        <a:t>63</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400" b="0" i="0" dirty="0">
                          <a:latin typeface="+mn-lt"/>
                          <a:ea typeface="Titillium" charset="0"/>
                          <a:cs typeface="Titillium" charset="0"/>
                        </a:rPr>
                        <a:t>75.00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400" b="0" i="0" dirty="0">
                          <a:latin typeface="+mn-lt"/>
                          <a:ea typeface="Titillium" charset="0"/>
                          <a:cs typeface="Titillium" charset="0"/>
                        </a:rPr>
                        <a:t>2,250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400" b="0" i="0" dirty="0">
                          <a:latin typeface="+mn-lt"/>
                          <a:ea typeface="Titillium" charset="0"/>
                          <a:cs typeface="Titillium" charset="0"/>
                        </a:rPr>
                        <a:t>2,295</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5379">
                <a:tc>
                  <a:txBody>
                    <a:bodyPr/>
                    <a:lstStyle/>
                    <a:p>
                      <a:pPr algn="ctr"/>
                      <a:r>
                        <a:rPr lang="en-US" sz="1400" b="0" i="0" dirty="0">
                          <a:solidFill>
                            <a:schemeClr val="tx1"/>
                          </a:solidFill>
                          <a:latin typeface="+mn-lt"/>
                          <a:ea typeface="Titillium" charset="0"/>
                          <a:cs typeface="Titillium" charset="0"/>
                        </a:rPr>
                        <a:t>64</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1400" b="0" i="0" dirty="0">
                          <a:latin typeface="+mn-lt"/>
                          <a:ea typeface="Titillium" charset="0"/>
                          <a:cs typeface="Titillium" charset="0"/>
                        </a:rPr>
                        <a:t>80.00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1400" b="0" i="0" dirty="0">
                          <a:latin typeface="+mn-lt"/>
                          <a:ea typeface="Titillium" charset="0"/>
                          <a:cs typeface="Titillium" charset="0"/>
                        </a:rPr>
                        <a:t>2,400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1400" b="0" i="0" dirty="0">
                          <a:latin typeface="+mn-lt"/>
                          <a:ea typeface="Titillium" charset="0"/>
                          <a:cs typeface="Titillium" charset="0"/>
                        </a:rPr>
                        <a:t>2,497</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07242122"/>
                  </a:ext>
                </a:extLst>
              </a:tr>
              <a:tr h="315379">
                <a:tc>
                  <a:txBody>
                    <a:bodyPr/>
                    <a:lstStyle/>
                    <a:p>
                      <a:pPr algn="ctr"/>
                      <a:r>
                        <a:rPr lang="en-US" sz="1400" b="0" i="0" dirty="0">
                          <a:solidFill>
                            <a:schemeClr val="tx1"/>
                          </a:solidFill>
                          <a:latin typeface="+mn-lt"/>
                          <a:ea typeface="Titillium" charset="0"/>
                          <a:cs typeface="Titillium" charset="0"/>
                        </a:rPr>
                        <a:t>65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400" b="0" i="0" dirty="0">
                          <a:latin typeface="+mn-lt"/>
                          <a:ea typeface="Titillium" charset="0"/>
                          <a:cs typeface="Titillium" charset="0"/>
                        </a:rPr>
                        <a:t>86.67</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400" b="0" i="0" dirty="0">
                          <a:latin typeface="+mn-lt"/>
                          <a:ea typeface="Titillium" charset="0"/>
                          <a:cs typeface="Titillium" charset="0"/>
                        </a:rPr>
                        <a:t>2,600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400" b="0" i="0" dirty="0">
                          <a:latin typeface="+mn-lt"/>
                          <a:ea typeface="Titillium" charset="0"/>
                          <a:cs typeface="Titillium" charset="0"/>
                        </a:rPr>
                        <a:t>2,759</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821090"/>
                  </a:ext>
                </a:extLst>
              </a:tr>
              <a:tr h="315379">
                <a:tc>
                  <a:txBody>
                    <a:bodyPr/>
                    <a:lstStyle/>
                    <a:p>
                      <a:pPr algn="ctr"/>
                      <a:r>
                        <a:rPr lang="en-US" sz="1400" b="0" i="0" dirty="0">
                          <a:solidFill>
                            <a:schemeClr val="tx1"/>
                          </a:solidFill>
                          <a:latin typeface="+mn-lt"/>
                          <a:ea typeface="Titillium" charset="0"/>
                          <a:cs typeface="Titillium" charset="0"/>
                        </a:rPr>
                        <a:t>66</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1400" b="0" i="0" dirty="0">
                          <a:latin typeface="+mn-lt"/>
                          <a:ea typeface="Titillium" charset="0"/>
                          <a:cs typeface="Titillium" charset="0"/>
                        </a:rPr>
                        <a:t>93.33</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1400" b="0" i="0" dirty="0">
                          <a:latin typeface="+mn-lt"/>
                          <a:ea typeface="Titillium" charset="0"/>
                          <a:cs typeface="Titillium" charset="0"/>
                        </a:rPr>
                        <a:t>2,810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1400" b="0" i="0" dirty="0">
                          <a:latin typeface="+mn-lt"/>
                          <a:ea typeface="Titillium" charset="0"/>
                          <a:cs typeface="Titillium" charset="0"/>
                        </a:rPr>
                        <a:t>3,042</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729794"/>
                  </a:ext>
                </a:extLst>
              </a:tr>
              <a:tr h="315379">
                <a:tc>
                  <a:txBody>
                    <a:bodyPr/>
                    <a:lstStyle/>
                    <a:p>
                      <a:pPr algn="ctr"/>
                      <a:r>
                        <a:rPr lang="en-US" sz="1400" b="0" i="0" dirty="0">
                          <a:solidFill>
                            <a:schemeClr val="tx1"/>
                          </a:solidFill>
                          <a:latin typeface="+mn-lt"/>
                          <a:ea typeface="Titillium" charset="0"/>
                          <a:cs typeface="Titillium" charset="0"/>
                        </a:rPr>
                        <a:t>67</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b="0" i="0" dirty="0">
                          <a:latin typeface="+mn-lt"/>
                          <a:ea typeface="Titillium" charset="0"/>
                          <a:cs typeface="Titillium" charset="0"/>
                        </a:rPr>
                        <a:t>100.00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b="0" i="0" dirty="0">
                          <a:latin typeface="+mn-lt"/>
                          <a:ea typeface="Titillium" charset="0"/>
                          <a:cs typeface="Titillium" charset="0"/>
                        </a:rPr>
                        <a:t>3,000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b="0" i="0" dirty="0">
                          <a:latin typeface="+mn-lt"/>
                          <a:ea typeface="Titillium" charset="0"/>
                          <a:cs typeface="Titillium" charset="0"/>
                        </a:rPr>
                        <a:t>3,312</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1954649"/>
                  </a:ext>
                </a:extLst>
              </a:tr>
              <a:tr h="315379">
                <a:tc>
                  <a:txBody>
                    <a:bodyPr/>
                    <a:lstStyle/>
                    <a:p>
                      <a:pPr algn="ctr"/>
                      <a:r>
                        <a:rPr lang="en-US" sz="1400" b="0" i="0" dirty="0">
                          <a:solidFill>
                            <a:schemeClr val="tx1"/>
                          </a:solidFill>
                          <a:latin typeface="+mn-lt"/>
                          <a:ea typeface="Titillium" charset="0"/>
                          <a:cs typeface="Titillium" charset="0"/>
                        </a:rPr>
                        <a:t>68</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1400" b="0" i="0" dirty="0">
                          <a:latin typeface="+mn-lt"/>
                          <a:ea typeface="Titillium" charset="0"/>
                          <a:cs typeface="Titillium" charset="0"/>
                        </a:rPr>
                        <a:t>108.00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1400" b="0" i="0" dirty="0">
                          <a:latin typeface="+mn-lt"/>
                          <a:ea typeface="Titillium" charset="0"/>
                          <a:cs typeface="Titillium" charset="0"/>
                        </a:rPr>
                        <a:t>3,240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1400" b="0" i="0" dirty="0">
                          <a:latin typeface="+mn-lt"/>
                          <a:ea typeface="Titillium" charset="0"/>
                          <a:cs typeface="Titillium" charset="0"/>
                        </a:rPr>
                        <a:t>3,649</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038730970"/>
                  </a:ext>
                </a:extLst>
              </a:tr>
              <a:tr h="315379">
                <a:tc>
                  <a:txBody>
                    <a:bodyPr/>
                    <a:lstStyle/>
                    <a:p>
                      <a:pPr algn="ctr"/>
                      <a:r>
                        <a:rPr lang="en-US" sz="1400" b="0" i="0" dirty="0">
                          <a:solidFill>
                            <a:schemeClr val="tx1"/>
                          </a:solidFill>
                          <a:latin typeface="+mn-lt"/>
                          <a:ea typeface="Titillium" charset="0"/>
                          <a:cs typeface="Titillium" charset="0"/>
                        </a:rPr>
                        <a:t>69</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b="0" i="0" dirty="0">
                          <a:latin typeface="+mn-lt"/>
                          <a:ea typeface="Titillium" charset="0"/>
                          <a:cs typeface="Titillium" charset="0"/>
                        </a:rPr>
                        <a:t>116.00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b="0" i="0" dirty="0">
                          <a:latin typeface="+mn-lt"/>
                          <a:ea typeface="Titillium" charset="0"/>
                          <a:cs typeface="Titillium" charset="0"/>
                        </a:rPr>
                        <a:t>3,480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lang="en-US" sz="1400" b="0" i="0" dirty="0">
                          <a:latin typeface="+mn-lt"/>
                          <a:ea typeface="Titillium" charset="0"/>
                          <a:cs typeface="Titillium" charset="0"/>
                        </a:rPr>
                        <a:t>3,997</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317109"/>
                  </a:ext>
                </a:extLst>
              </a:tr>
              <a:tr h="315379">
                <a:tc>
                  <a:txBody>
                    <a:bodyPr/>
                    <a:lstStyle/>
                    <a:p>
                      <a:pPr algn="ctr"/>
                      <a:r>
                        <a:rPr lang="en-US" sz="1400" b="0" i="0" dirty="0">
                          <a:solidFill>
                            <a:schemeClr val="tx1"/>
                          </a:solidFill>
                          <a:latin typeface="+mn-lt"/>
                          <a:ea typeface="Titillium" charset="0"/>
                          <a:cs typeface="Titillium" charset="0"/>
                        </a:rPr>
                        <a:t>70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1400" b="0" i="0" dirty="0">
                          <a:latin typeface="+mn-lt"/>
                          <a:ea typeface="Titillium" charset="0"/>
                          <a:cs typeface="Titillium" charset="0"/>
                        </a:rPr>
                        <a:t>124.00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1400" b="0" i="0" dirty="0">
                          <a:latin typeface="+mn-lt"/>
                          <a:ea typeface="Titillium" charset="0"/>
                          <a:cs typeface="Titillium" charset="0"/>
                        </a:rPr>
                        <a:t>3,720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algn="ctr"/>
                      <a:r>
                        <a:rPr lang="en-US" sz="1400" b="0" i="0" dirty="0">
                          <a:latin typeface="+mn-lt"/>
                          <a:ea typeface="Titillium" charset="0"/>
                          <a:cs typeface="Titillium" charset="0"/>
                        </a:rPr>
                        <a:t>4,359</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093736377"/>
                  </a:ext>
                </a:extLst>
              </a:tr>
            </a:tbl>
          </a:graphicData>
        </a:graphic>
      </p:graphicFrame>
    </p:spTree>
    <p:extLst>
      <p:ext uri="{BB962C8B-B14F-4D97-AF65-F5344CB8AC3E}">
        <p14:creationId xmlns:p14="http://schemas.microsoft.com/office/powerpoint/2010/main" val="3840421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a:xfrm>
            <a:off x="912067" y="411480"/>
            <a:ext cx="10486663" cy="1188720"/>
          </a:xfrm>
        </p:spPr>
        <p:txBody>
          <a:bodyPr>
            <a:normAutofit/>
          </a:bodyPr>
          <a:lstStyle/>
          <a:p>
            <a:r>
              <a:rPr lang="en-US" dirty="0"/>
              <a:t>Why delay benefits?</a:t>
            </a:r>
          </a:p>
        </p:txBody>
      </p:sp>
      <p:sp>
        <p:nvSpPr>
          <p:cNvPr id="8" name="Rectangle 7">
            <a:extLst>
              <a:ext uri="{FF2B5EF4-FFF2-40B4-BE49-F238E27FC236}">
                <a16:creationId xmlns:a16="http://schemas.microsoft.com/office/drawing/2014/main" id="{CA88CE30-80A0-3A48-B422-F1B385EE5604}"/>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5" name="Rectangle 4">
            <a:extLst>
              <a:ext uri="{FF2B5EF4-FFF2-40B4-BE49-F238E27FC236}">
                <a16:creationId xmlns:a16="http://schemas.microsoft.com/office/drawing/2014/main" id="{9C798926-9ABB-E248-A6F7-36B8E95826ED}"/>
              </a:ext>
            </a:extLst>
          </p:cNvPr>
          <p:cNvSpPr/>
          <p:nvPr/>
        </p:nvSpPr>
        <p:spPr>
          <a:xfrm>
            <a:off x="912067" y="1828800"/>
            <a:ext cx="10292620" cy="369332"/>
          </a:xfrm>
          <a:prstGeom prst="rect">
            <a:avLst/>
          </a:prstGeom>
        </p:spPr>
        <p:txBody>
          <a:bodyPr wrap="square" lIns="0" tIns="0" rIns="0" bIns="0">
            <a:spAutoFit/>
          </a:bodyPr>
          <a:lstStyle/>
          <a:p>
            <a:r>
              <a:rPr lang="en-US" altLang="en-US" sz="2400" dirty="0">
                <a:ea typeface="ＭＳ Ｐゴシック" panose="020B0600070205080204" pitchFamily="34" charset="-128"/>
              </a:rPr>
              <a:t>More income later on</a:t>
            </a:r>
          </a:p>
        </p:txBody>
      </p:sp>
      <p:graphicFrame>
        <p:nvGraphicFramePr>
          <p:cNvPr id="7" name="Table 6">
            <a:extLst>
              <a:ext uri="{FF2B5EF4-FFF2-40B4-BE49-F238E27FC236}">
                <a16:creationId xmlns:a16="http://schemas.microsoft.com/office/drawing/2014/main" id="{F9E8E544-0E6A-CB4F-97FA-F178E0E9B74F}"/>
              </a:ext>
            </a:extLst>
          </p:cNvPr>
          <p:cNvGraphicFramePr>
            <a:graphicFrameLocks noGrp="1"/>
          </p:cNvGraphicFramePr>
          <p:nvPr>
            <p:extLst>
              <p:ext uri="{D42A27DB-BD31-4B8C-83A1-F6EECF244321}">
                <p14:modId xmlns:p14="http://schemas.microsoft.com/office/powerpoint/2010/main" val="3941965386"/>
              </p:ext>
            </p:extLst>
          </p:nvPr>
        </p:nvGraphicFramePr>
        <p:xfrm>
          <a:off x="927846" y="2422809"/>
          <a:ext cx="10276844" cy="2936104"/>
        </p:xfrm>
        <a:graphic>
          <a:graphicData uri="http://schemas.openxmlformats.org/drawingml/2006/table">
            <a:tbl>
              <a:tblPr firstRow="1" bandRow="1">
                <a:tableStyleId>{2D5ABB26-0587-4C30-8999-92F81FD0307C}</a:tableStyleId>
              </a:tblPr>
              <a:tblGrid>
                <a:gridCol w="2569211">
                  <a:extLst>
                    <a:ext uri="{9D8B030D-6E8A-4147-A177-3AD203B41FA5}">
                      <a16:colId xmlns:a16="http://schemas.microsoft.com/office/drawing/2014/main" val="20000"/>
                    </a:ext>
                  </a:extLst>
                </a:gridCol>
                <a:gridCol w="2569211">
                  <a:extLst>
                    <a:ext uri="{9D8B030D-6E8A-4147-A177-3AD203B41FA5}">
                      <a16:colId xmlns:a16="http://schemas.microsoft.com/office/drawing/2014/main" val="20002"/>
                    </a:ext>
                  </a:extLst>
                </a:gridCol>
                <a:gridCol w="2569211">
                  <a:extLst>
                    <a:ext uri="{9D8B030D-6E8A-4147-A177-3AD203B41FA5}">
                      <a16:colId xmlns:a16="http://schemas.microsoft.com/office/drawing/2014/main" val="1261251355"/>
                    </a:ext>
                  </a:extLst>
                </a:gridCol>
                <a:gridCol w="2569211">
                  <a:extLst>
                    <a:ext uri="{9D8B030D-6E8A-4147-A177-3AD203B41FA5}">
                      <a16:colId xmlns:a16="http://schemas.microsoft.com/office/drawing/2014/main" val="3235870130"/>
                    </a:ext>
                  </a:extLst>
                </a:gridCol>
              </a:tblGrid>
              <a:tr h="728451">
                <a:tc>
                  <a:txBody>
                    <a:bodyPr/>
                    <a:lstStyle/>
                    <a:p>
                      <a:pPr algn="ctr"/>
                      <a:r>
                        <a:rPr lang="en-US" sz="1800" b="0" i="0" dirty="0">
                          <a:solidFill>
                            <a:srgbClr val="BD4900"/>
                          </a:solidFill>
                          <a:latin typeface="+mj-lt"/>
                          <a:ea typeface="Titillium" charset="0"/>
                          <a:cs typeface="Titillium" charset="0"/>
                        </a:rPr>
                        <a:t>Benefit at age</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800" b="0" i="0" dirty="0">
                          <a:solidFill>
                            <a:srgbClr val="BD4900"/>
                          </a:solidFill>
                          <a:latin typeface="+mj-lt"/>
                          <a:ea typeface="Titillium" charset="0"/>
                          <a:cs typeface="Titillium" charset="0"/>
                        </a:rPr>
                        <a:t>If claim at 62</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D4900"/>
                          </a:solidFill>
                          <a:effectLst/>
                          <a:uLnTx/>
                          <a:uFillTx/>
                          <a:latin typeface="Franklin Gothic Medium" panose="020B0603020102020204"/>
                          <a:ea typeface="Titillium" charset="0"/>
                          <a:cs typeface="Titillium" charset="0"/>
                        </a:rPr>
                        <a:t>If claim at 67</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D4900"/>
                          </a:solidFill>
                          <a:effectLst/>
                          <a:uLnTx/>
                          <a:uFillTx/>
                          <a:latin typeface="Franklin Gothic Medium" panose="020B0603020102020204"/>
                          <a:ea typeface="Titillium" charset="0"/>
                          <a:cs typeface="Titillium" charset="0"/>
                        </a:rPr>
                        <a:t>If claim at 70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5379">
                <a:tc>
                  <a:txBody>
                    <a:bodyPr/>
                    <a:lstStyle/>
                    <a:p>
                      <a:pPr algn="ctr"/>
                      <a:r>
                        <a:rPr lang="en-US" sz="1400" b="0" i="0" dirty="0">
                          <a:solidFill>
                            <a:schemeClr val="tx1"/>
                          </a:solidFill>
                          <a:latin typeface="+mn-lt"/>
                          <a:ea typeface="Titillium" charset="0"/>
                          <a:cs typeface="Titillium" charset="0"/>
                        </a:rPr>
                        <a:t>70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$2,460</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$3,515</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$4,359</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15379">
                <a:tc>
                  <a:txBody>
                    <a:bodyPr/>
                    <a:lstStyle/>
                    <a:p>
                      <a:pPr algn="ctr"/>
                      <a:r>
                        <a:rPr lang="en-US" sz="1400" b="0" i="0" dirty="0">
                          <a:solidFill>
                            <a:schemeClr val="tx1"/>
                          </a:solidFill>
                          <a:latin typeface="+mn-lt"/>
                          <a:ea typeface="Titillium" charset="0"/>
                          <a:cs typeface="Titillium" charset="0"/>
                        </a:rPr>
                        <a:t>75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$2,717</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$3,881</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$4,812</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5379">
                <a:tc>
                  <a:txBody>
                    <a:bodyPr/>
                    <a:lstStyle/>
                    <a:p>
                      <a:pPr algn="ctr"/>
                      <a:r>
                        <a:rPr lang="en-US" sz="1400" b="0" i="0" dirty="0">
                          <a:solidFill>
                            <a:schemeClr val="tx1"/>
                          </a:solidFill>
                          <a:latin typeface="+mn-lt"/>
                          <a:ea typeface="Titillium" charset="0"/>
                          <a:cs typeface="Titillium" charset="0"/>
                        </a:rPr>
                        <a:t>80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$2,999</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$4,285</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$5,313</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07242122"/>
                  </a:ext>
                </a:extLst>
              </a:tr>
              <a:tr h="315379">
                <a:tc>
                  <a:txBody>
                    <a:bodyPr/>
                    <a:lstStyle/>
                    <a:p>
                      <a:pPr algn="ctr"/>
                      <a:r>
                        <a:rPr lang="en-US" sz="1400" b="0" i="0" dirty="0">
                          <a:solidFill>
                            <a:schemeClr val="tx1"/>
                          </a:solidFill>
                          <a:latin typeface="+mn-lt"/>
                          <a:ea typeface="Titillium" charset="0"/>
                          <a:cs typeface="Titillium" charset="0"/>
                        </a:rPr>
                        <a:t>85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$3,311</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$4,731</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$5,866</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821090"/>
                  </a:ext>
                </a:extLst>
              </a:tr>
              <a:tr h="315379">
                <a:tc>
                  <a:txBody>
                    <a:bodyPr/>
                    <a:lstStyle/>
                    <a:p>
                      <a:pPr algn="ctr"/>
                      <a:r>
                        <a:rPr lang="en-US" sz="1400" b="0" i="0" dirty="0">
                          <a:solidFill>
                            <a:schemeClr val="tx1"/>
                          </a:solidFill>
                          <a:latin typeface="+mn-lt"/>
                          <a:ea typeface="Titillium" charset="0"/>
                          <a:cs typeface="Titillium" charset="0"/>
                        </a:rPr>
                        <a:t>90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$3,656</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$5,223</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$6,477</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19729794"/>
                  </a:ext>
                </a:extLst>
              </a:tr>
              <a:tr h="315379">
                <a:tc>
                  <a:txBody>
                    <a:bodyPr/>
                    <a:lstStyle/>
                    <a:p>
                      <a:pPr algn="ctr"/>
                      <a:r>
                        <a:rPr lang="en-US" sz="1400" b="0" i="0" dirty="0">
                          <a:solidFill>
                            <a:schemeClr val="tx1"/>
                          </a:solidFill>
                          <a:latin typeface="+mn-lt"/>
                          <a:ea typeface="Titillium" charset="0"/>
                          <a:cs typeface="Titillium" charset="0"/>
                        </a:rPr>
                        <a:t>95</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$4,037</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$5,767</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$7,151</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1954649"/>
                  </a:ext>
                </a:extLst>
              </a:tr>
              <a:tr h="315379">
                <a:tc>
                  <a:txBody>
                    <a:bodyPr/>
                    <a:lstStyle/>
                    <a:p>
                      <a:pPr algn="ctr"/>
                      <a:r>
                        <a:rPr lang="en-US" sz="1400" b="0" i="0" dirty="0">
                          <a:solidFill>
                            <a:schemeClr val="tx1"/>
                          </a:solidFill>
                          <a:latin typeface="+mn-lt"/>
                          <a:ea typeface="Titillium" charset="0"/>
                          <a:cs typeface="Titillium" charset="0"/>
                        </a:rPr>
                        <a:t>100</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Franklin Gothic Book" panose="020B0503020102020204" pitchFamily="34" charset="0"/>
                          <a:ea typeface="ＭＳ Ｐゴシック" charset="0"/>
                          <a:cs typeface="Arial"/>
                        </a:rPr>
                        <a:t>$4,457</a:t>
                      </a:r>
                      <a:endPar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endParaRP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$6,367</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$7,895</a:t>
                      </a:r>
                    </a:p>
                  </a:txBody>
                  <a:tcPr marT="45730" marB="45730"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038730970"/>
                  </a:ext>
                </a:extLst>
              </a:tr>
            </a:tbl>
          </a:graphicData>
        </a:graphic>
      </p:graphicFrame>
    </p:spTree>
    <p:extLst>
      <p:ext uri="{BB962C8B-B14F-4D97-AF65-F5344CB8AC3E}">
        <p14:creationId xmlns:p14="http://schemas.microsoft.com/office/powerpoint/2010/main" val="401703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a:xfrm>
            <a:off x="914400" y="411480"/>
            <a:ext cx="10363200" cy="1188720"/>
          </a:xfrm>
        </p:spPr>
        <p:txBody>
          <a:bodyPr>
            <a:normAutofit/>
          </a:bodyPr>
          <a:lstStyle/>
          <a:p>
            <a:r>
              <a:rPr lang="en-US" dirty="0"/>
              <a:t>How to estimate your Social Security benefits</a:t>
            </a:r>
          </a:p>
        </p:txBody>
      </p:sp>
      <p:sp>
        <p:nvSpPr>
          <p:cNvPr id="22" name="Rectangle 21">
            <a:extLst>
              <a:ext uri="{FF2B5EF4-FFF2-40B4-BE49-F238E27FC236}">
                <a16:creationId xmlns:a16="http://schemas.microsoft.com/office/drawing/2014/main" id="{C836B443-15A5-C244-8327-56764FDCE303}"/>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grpSp>
        <p:nvGrpSpPr>
          <p:cNvPr id="4" name="Group 3">
            <a:extLst>
              <a:ext uri="{FF2B5EF4-FFF2-40B4-BE49-F238E27FC236}">
                <a16:creationId xmlns:a16="http://schemas.microsoft.com/office/drawing/2014/main" id="{656AFE03-3E54-5E49-94D7-B4E73D29A448}"/>
              </a:ext>
            </a:extLst>
          </p:cNvPr>
          <p:cNvGrpSpPr/>
          <p:nvPr/>
        </p:nvGrpSpPr>
        <p:grpSpPr>
          <a:xfrm>
            <a:off x="2736111" y="1606072"/>
            <a:ext cx="6953694" cy="1328514"/>
            <a:chOff x="914400" y="1824374"/>
            <a:chExt cx="6953694" cy="1328514"/>
          </a:xfrm>
        </p:grpSpPr>
        <p:sp>
          <p:nvSpPr>
            <p:cNvPr id="28" name="Rectangle 27">
              <a:extLst>
                <a:ext uri="{FF2B5EF4-FFF2-40B4-BE49-F238E27FC236}">
                  <a16:creationId xmlns:a16="http://schemas.microsoft.com/office/drawing/2014/main" id="{70CFC8E4-7C86-2C47-981C-07CEAE90AACD}"/>
                </a:ext>
              </a:extLst>
            </p:cNvPr>
            <p:cNvSpPr/>
            <p:nvPr/>
          </p:nvSpPr>
          <p:spPr>
            <a:xfrm>
              <a:off x="914400" y="1824374"/>
              <a:ext cx="6953694" cy="132851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lstStyle/>
            <a:p>
              <a:r>
                <a:rPr lang="en-US" sz="2400" dirty="0">
                  <a:solidFill>
                    <a:schemeClr val="tx1"/>
                  </a:solidFill>
                  <a:latin typeface="Franklin Gothic Book" panose="020B0503020102020204" pitchFamily="34" charset="0"/>
                </a:rPr>
                <a:t>Obtain your annual Social Security statement</a:t>
              </a:r>
              <a:br>
                <a:rPr lang="en-US" sz="2400" dirty="0">
                  <a:solidFill>
                    <a:schemeClr val="tx1"/>
                  </a:solidFill>
                  <a:latin typeface="Franklin Gothic Book" panose="020B0503020102020204" pitchFamily="34" charset="0"/>
                </a:rPr>
              </a:br>
              <a:r>
                <a:rPr lang="en-US" sz="2400" dirty="0">
                  <a:solidFill>
                    <a:schemeClr val="tx1"/>
                  </a:solidFill>
                  <a:latin typeface="Franklin Gothic Book" panose="020B0503020102020204" pitchFamily="34" charset="0"/>
                </a:rPr>
                <a:t>at </a:t>
              </a:r>
              <a:r>
                <a:rPr lang="en-US" sz="2400" dirty="0">
                  <a:solidFill>
                    <a:schemeClr val="tx1"/>
                  </a:solidFill>
                  <a:latin typeface="Franklin Gothic Book" panose="020B0503020102020204" pitchFamily="34" charset="0"/>
                  <a:hlinkClick r:id="rId3"/>
                </a:rPr>
                <a:t>www.socialsecurity.gov/myaccount</a:t>
              </a:r>
              <a:r>
                <a:rPr lang="en-US" sz="2400" dirty="0">
                  <a:solidFill>
                    <a:schemeClr val="tx1"/>
                  </a:solidFill>
                  <a:latin typeface="Franklin Gothic Book" panose="020B0503020102020204" pitchFamily="34" charset="0"/>
                </a:rPr>
                <a:t> </a:t>
              </a:r>
            </a:p>
          </p:txBody>
        </p:sp>
        <p:sp>
          <p:nvSpPr>
            <p:cNvPr id="29" name="Rectangle 28">
              <a:extLst>
                <a:ext uri="{FF2B5EF4-FFF2-40B4-BE49-F238E27FC236}">
                  <a16:creationId xmlns:a16="http://schemas.microsoft.com/office/drawing/2014/main" id="{9A595912-7475-F946-AD68-08D24278756A}"/>
                </a:ext>
              </a:extLst>
            </p:cNvPr>
            <p:cNvSpPr/>
            <p:nvPr/>
          </p:nvSpPr>
          <p:spPr>
            <a:xfrm>
              <a:off x="914402" y="1825127"/>
              <a:ext cx="64008" cy="132588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0" rIns="118872" rtlCol="0" anchor="ctr"/>
            <a:lstStyle/>
            <a:p>
              <a:pPr algn="ctr"/>
              <a:endParaRPr lang="en-US">
                <a:solidFill>
                  <a:schemeClr val="accent2"/>
                </a:solidFill>
              </a:endParaRPr>
            </a:p>
          </p:txBody>
        </p:sp>
      </p:grpSp>
      <p:grpSp>
        <p:nvGrpSpPr>
          <p:cNvPr id="30" name="Group 29">
            <a:extLst>
              <a:ext uri="{FF2B5EF4-FFF2-40B4-BE49-F238E27FC236}">
                <a16:creationId xmlns:a16="http://schemas.microsoft.com/office/drawing/2014/main" id="{DE246069-93AA-064A-837C-859FF943C524}"/>
              </a:ext>
            </a:extLst>
          </p:cNvPr>
          <p:cNvGrpSpPr/>
          <p:nvPr/>
        </p:nvGrpSpPr>
        <p:grpSpPr>
          <a:xfrm>
            <a:off x="2736108" y="3189498"/>
            <a:ext cx="6953695" cy="1326633"/>
            <a:chOff x="914400" y="1824374"/>
            <a:chExt cx="6953695" cy="1326633"/>
          </a:xfrm>
        </p:grpSpPr>
        <p:sp>
          <p:nvSpPr>
            <p:cNvPr id="31" name="Rectangle 30">
              <a:extLst>
                <a:ext uri="{FF2B5EF4-FFF2-40B4-BE49-F238E27FC236}">
                  <a16:creationId xmlns:a16="http://schemas.microsoft.com/office/drawing/2014/main" id="{569BDC3F-9102-B244-A156-369AC6A81640}"/>
                </a:ext>
              </a:extLst>
            </p:cNvPr>
            <p:cNvSpPr/>
            <p:nvPr/>
          </p:nvSpPr>
          <p:spPr>
            <a:xfrm>
              <a:off x="914400" y="1824374"/>
              <a:ext cx="6953695" cy="132588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lstStyle/>
            <a:p>
              <a:r>
                <a:rPr lang="en-US" sz="2400" dirty="0">
                  <a:solidFill>
                    <a:schemeClr val="tx1"/>
                  </a:solidFill>
                  <a:latin typeface="Franklin Gothic Book" panose="020B0503020102020204" pitchFamily="34" charset="0"/>
                </a:rPr>
                <a:t>Go to </a:t>
              </a:r>
              <a:r>
                <a:rPr lang="en-US" sz="2400" dirty="0">
                  <a:solidFill>
                    <a:schemeClr val="tx1"/>
                  </a:solidFill>
                  <a:latin typeface="Franklin Gothic Book" panose="020B0503020102020204" pitchFamily="34" charset="0"/>
                  <a:hlinkClick r:id="rId4"/>
                </a:rPr>
                <a:t>www.socialsecurity.gov</a:t>
              </a:r>
              <a:r>
                <a:rPr lang="en-US" sz="2400" dirty="0">
                  <a:solidFill>
                    <a:schemeClr val="tx1"/>
                  </a:solidFill>
                  <a:latin typeface="Franklin Gothic Book" panose="020B0503020102020204" pitchFamily="34" charset="0"/>
                </a:rPr>
                <a:t>, click on “Retirement Estimator”</a:t>
              </a:r>
            </a:p>
          </p:txBody>
        </p:sp>
        <p:sp>
          <p:nvSpPr>
            <p:cNvPr id="32" name="Rectangle 31">
              <a:extLst>
                <a:ext uri="{FF2B5EF4-FFF2-40B4-BE49-F238E27FC236}">
                  <a16:creationId xmlns:a16="http://schemas.microsoft.com/office/drawing/2014/main" id="{962678AA-96F9-634E-B387-8FEC7E54C2FE}"/>
                </a:ext>
              </a:extLst>
            </p:cNvPr>
            <p:cNvSpPr/>
            <p:nvPr/>
          </p:nvSpPr>
          <p:spPr>
            <a:xfrm>
              <a:off x="914402" y="1825127"/>
              <a:ext cx="64008" cy="132588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0" rIns="118872" rtlCol="0" anchor="ctr"/>
            <a:lstStyle/>
            <a:p>
              <a:pPr algn="ctr"/>
              <a:endParaRPr lang="en-US" dirty="0">
                <a:solidFill>
                  <a:schemeClr val="accent2"/>
                </a:solidFill>
              </a:endParaRPr>
            </a:p>
          </p:txBody>
        </p:sp>
      </p:grpSp>
      <p:grpSp>
        <p:nvGrpSpPr>
          <p:cNvPr id="33" name="Group 32">
            <a:extLst>
              <a:ext uri="{FF2B5EF4-FFF2-40B4-BE49-F238E27FC236}">
                <a16:creationId xmlns:a16="http://schemas.microsoft.com/office/drawing/2014/main" id="{6D6AEEAF-D128-E64D-B39D-1450CF560BC1}"/>
              </a:ext>
            </a:extLst>
          </p:cNvPr>
          <p:cNvGrpSpPr/>
          <p:nvPr/>
        </p:nvGrpSpPr>
        <p:grpSpPr>
          <a:xfrm>
            <a:off x="2736109" y="4771043"/>
            <a:ext cx="6953695" cy="1326633"/>
            <a:chOff x="914400" y="1824374"/>
            <a:chExt cx="6953695" cy="1326633"/>
          </a:xfrm>
        </p:grpSpPr>
        <p:sp>
          <p:nvSpPr>
            <p:cNvPr id="34" name="Rectangle 33">
              <a:extLst>
                <a:ext uri="{FF2B5EF4-FFF2-40B4-BE49-F238E27FC236}">
                  <a16:creationId xmlns:a16="http://schemas.microsoft.com/office/drawing/2014/main" id="{47BEB88C-5D8C-104A-BA21-216C742BE436}"/>
                </a:ext>
              </a:extLst>
            </p:cNvPr>
            <p:cNvSpPr/>
            <p:nvPr/>
          </p:nvSpPr>
          <p:spPr>
            <a:xfrm>
              <a:off x="914400" y="1824374"/>
              <a:ext cx="6953695" cy="132588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lstStyle/>
            <a:p>
              <a:r>
                <a:rPr lang="en-US" sz="2400" dirty="0">
                  <a:solidFill>
                    <a:schemeClr val="tx1"/>
                  </a:solidFill>
                  <a:latin typeface="Franklin Gothic Book" panose="020B0503020102020204" pitchFamily="34" charset="0"/>
                </a:rPr>
                <a:t>Use one of the calculators on the SSA website:</a:t>
              </a:r>
              <a:br>
                <a:rPr lang="en-US" sz="2400" dirty="0">
                  <a:solidFill>
                    <a:schemeClr val="tx1"/>
                  </a:solidFill>
                  <a:latin typeface="Franklin Gothic Book" panose="020B0503020102020204" pitchFamily="34" charset="0"/>
                </a:rPr>
              </a:br>
              <a:r>
                <a:rPr lang="en-US" sz="2400" dirty="0">
                  <a:solidFill>
                    <a:schemeClr val="tx1"/>
                  </a:solidFill>
                  <a:latin typeface="Franklin Gothic Book" panose="020B0503020102020204" pitchFamily="34" charset="0"/>
                  <a:hlinkClick r:id="rId5"/>
                </a:rPr>
                <a:t>www.ssa.gov/planners/benefitcalculators.htm</a:t>
              </a:r>
              <a:r>
                <a:rPr lang="en-US" sz="2400" dirty="0">
                  <a:solidFill>
                    <a:schemeClr val="tx1"/>
                  </a:solidFill>
                  <a:latin typeface="Franklin Gothic Book" panose="020B0503020102020204" pitchFamily="34" charset="0"/>
                </a:rPr>
                <a:t> </a:t>
              </a:r>
            </a:p>
          </p:txBody>
        </p:sp>
        <p:sp>
          <p:nvSpPr>
            <p:cNvPr id="35" name="Rectangle 34">
              <a:extLst>
                <a:ext uri="{FF2B5EF4-FFF2-40B4-BE49-F238E27FC236}">
                  <a16:creationId xmlns:a16="http://schemas.microsoft.com/office/drawing/2014/main" id="{77EB5744-0002-2E48-BD98-15CF3D3F3D5A}"/>
                </a:ext>
              </a:extLst>
            </p:cNvPr>
            <p:cNvSpPr/>
            <p:nvPr/>
          </p:nvSpPr>
          <p:spPr>
            <a:xfrm>
              <a:off x="914402" y="1825127"/>
              <a:ext cx="64008" cy="132588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0" rIns="118872" rtlCol="0" anchor="ctr"/>
            <a:lstStyle/>
            <a:p>
              <a:pPr algn="ctr"/>
              <a:endParaRPr lang="en-US">
                <a:solidFill>
                  <a:schemeClr val="accent2"/>
                </a:solidFill>
              </a:endParaRPr>
            </a:p>
          </p:txBody>
        </p:sp>
      </p:grpSp>
      <p:grpSp>
        <p:nvGrpSpPr>
          <p:cNvPr id="2" name="Group 1">
            <a:extLst>
              <a:ext uri="{FF2B5EF4-FFF2-40B4-BE49-F238E27FC236}">
                <a16:creationId xmlns:a16="http://schemas.microsoft.com/office/drawing/2014/main" id="{D645C07C-08F0-0444-B6DF-3AC3550A2FDC}"/>
              </a:ext>
            </a:extLst>
          </p:cNvPr>
          <p:cNvGrpSpPr/>
          <p:nvPr/>
        </p:nvGrpSpPr>
        <p:grpSpPr>
          <a:xfrm>
            <a:off x="5821680" y="2828591"/>
            <a:ext cx="548640" cy="457200"/>
            <a:chOff x="2135396" y="3752578"/>
            <a:chExt cx="548640" cy="457200"/>
          </a:xfrm>
        </p:grpSpPr>
        <p:sp>
          <p:nvSpPr>
            <p:cNvPr id="38" name="Oval 37">
              <a:extLst>
                <a:ext uri="{FF2B5EF4-FFF2-40B4-BE49-F238E27FC236}">
                  <a16:creationId xmlns:a16="http://schemas.microsoft.com/office/drawing/2014/main" id="{5FCB466E-A2D7-A04D-93B1-8C0D63E0480F}"/>
                </a:ext>
              </a:extLst>
            </p:cNvPr>
            <p:cNvSpPr>
              <a:spLocks noChangeAspect="1"/>
            </p:cNvSpPr>
            <p:nvPr/>
          </p:nvSpPr>
          <p:spPr>
            <a:xfrm>
              <a:off x="2182413" y="3752578"/>
              <a:ext cx="454605" cy="457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792109C-4C3A-9345-B778-CEB5F7651632}"/>
                </a:ext>
              </a:extLst>
            </p:cNvPr>
            <p:cNvSpPr txBox="1"/>
            <p:nvPr/>
          </p:nvSpPr>
          <p:spPr>
            <a:xfrm>
              <a:off x="2135396" y="3832140"/>
              <a:ext cx="548640" cy="307777"/>
            </a:xfrm>
            <a:prstGeom prst="rect">
              <a:avLst/>
            </a:prstGeom>
            <a:noFill/>
          </p:spPr>
          <p:txBody>
            <a:bodyPr wrap="square" rtlCol="0" anchor="ctr">
              <a:spAutoFit/>
            </a:bodyPr>
            <a:lstStyle/>
            <a:p>
              <a:pPr algn="ctr"/>
              <a:r>
                <a:rPr lang="en-US" sz="1400" b="1" dirty="0">
                  <a:solidFill>
                    <a:schemeClr val="bg1"/>
                  </a:solidFill>
                </a:rPr>
                <a:t>OR</a:t>
              </a:r>
              <a:endParaRPr lang="en-US" sz="2400" b="1" dirty="0">
                <a:solidFill>
                  <a:schemeClr val="bg1"/>
                </a:solidFill>
              </a:endParaRPr>
            </a:p>
          </p:txBody>
        </p:sp>
      </p:grpSp>
      <p:grpSp>
        <p:nvGrpSpPr>
          <p:cNvPr id="20" name="Group 19">
            <a:extLst>
              <a:ext uri="{FF2B5EF4-FFF2-40B4-BE49-F238E27FC236}">
                <a16:creationId xmlns:a16="http://schemas.microsoft.com/office/drawing/2014/main" id="{C075BFF9-183F-4845-B710-55F80008773F}"/>
              </a:ext>
            </a:extLst>
          </p:cNvPr>
          <p:cNvGrpSpPr/>
          <p:nvPr/>
        </p:nvGrpSpPr>
        <p:grpSpPr>
          <a:xfrm>
            <a:off x="5821680" y="4415279"/>
            <a:ext cx="548640" cy="459810"/>
            <a:chOff x="2135396" y="3757721"/>
            <a:chExt cx="548640" cy="459810"/>
          </a:xfrm>
        </p:grpSpPr>
        <p:sp>
          <p:nvSpPr>
            <p:cNvPr id="21" name="Oval 20">
              <a:extLst>
                <a:ext uri="{FF2B5EF4-FFF2-40B4-BE49-F238E27FC236}">
                  <a16:creationId xmlns:a16="http://schemas.microsoft.com/office/drawing/2014/main" id="{A87FEB95-D858-9A46-B87F-8BB2AE56C71E}"/>
                </a:ext>
              </a:extLst>
            </p:cNvPr>
            <p:cNvSpPr>
              <a:spLocks noChangeAspect="1"/>
            </p:cNvSpPr>
            <p:nvPr/>
          </p:nvSpPr>
          <p:spPr>
            <a:xfrm>
              <a:off x="2182413" y="3757721"/>
              <a:ext cx="457200" cy="45981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FF08E24-8901-1742-ACDE-CCF2D1DD27C3}"/>
                </a:ext>
              </a:extLst>
            </p:cNvPr>
            <p:cNvSpPr txBox="1"/>
            <p:nvPr/>
          </p:nvSpPr>
          <p:spPr>
            <a:xfrm>
              <a:off x="2135396" y="3832140"/>
              <a:ext cx="548640" cy="307777"/>
            </a:xfrm>
            <a:prstGeom prst="rect">
              <a:avLst/>
            </a:prstGeom>
            <a:noFill/>
          </p:spPr>
          <p:txBody>
            <a:bodyPr wrap="square" rtlCol="0" anchor="ctr">
              <a:spAutoFit/>
            </a:bodyPr>
            <a:lstStyle/>
            <a:p>
              <a:pPr algn="ctr"/>
              <a:r>
                <a:rPr lang="en-US" sz="1400" b="1" dirty="0">
                  <a:solidFill>
                    <a:schemeClr val="bg1"/>
                  </a:solidFill>
                </a:rPr>
                <a:t>OR</a:t>
              </a:r>
              <a:endParaRPr lang="en-US" sz="2400" b="1" dirty="0">
                <a:solidFill>
                  <a:schemeClr val="bg1"/>
                </a:solidFill>
              </a:endParaRPr>
            </a:p>
          </p:txBody>
        </p:sp>
      </p:grpSp>
    </p:spTree>
    <p:extLst>
      <p:ext uri="{BB962C8B-B14F-4D97-AF65-F5344CB8AC3E}">
        <p14:creationId xmlns:p14="http://schemas.microsoft.com/office/powerpoint/2010/main" val="1524823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7">
            <a:extLst>
              <a:ext uri="{FF2B5EF4-FFF2-40B4-BE49-F238E27FC236}">
                <a16:creationId xmlns:a16="http://schemas.microsoft.com/office/drawing/2014/main" id="{DC9CDB3E-2A4E-A747-9ADC-0724B191AFB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088" y="3721396"/>
            <a:ext cx="4720855" cy="2564680"/>
          </a:xfrm>
          <a:prstGeom prst="rect">
            <a:avLst/>
          </a:prstGeom>
          <a:noFill/>
          <a:ln>
            <a:noFill/>
          </a:ln>
        </p:spPr>
      </p:pic>
      <p:grpSp>
        <p:nvGrpSpPr>
          <p:cNvPr id="17" name="Group 16">
            <a:extLst>
              <a:ext uri="{FF2B5EF4-FFF2-40B4-BE49-F238E27FC236}">
                <a16:creationId xmlns:a16="http://schemas.microsoft.com/office/drawing/2014/main" id="{9A4AA84B-2A88-5A4C-AF3F-87CE0579BE93}"/>
              </a:ext>
            </a:extLst>
          </p:cNvPr>
          <p:cNvGrpSpPr/>
          <p:nvPr/>
        </p:nvGrpSpPr>
        <p:grpSpPr>
          <a:xfrm>
            <a:off x="5203824" y="2989662"/>
            <a:ext cx="6400800" cy="2397499"/>
            <a:chOff x="1021369" y="3437888"/>
            <a:chExt cx="5702533" cy="2384066"/>
          </a:xfrm>
          <a:effectLst/>
        </p:grpSpPr>
        <p:sp>
          <p:nvSpPr>
            <p:cNvPr id="19" name="Rectangle 18">
              <a:extLst>
                <a:ext uri="{FF2B5EF4-FFF2-40B4-BE49-F238E27FC236}">
                  <a16:creationId xmlns:a16="http://schemas.microsoft.com/office/drawing/2014/main" id="{9DACB224-0923-994D-8CE6-76FF2B4A005D}"/>
                </a:ext>
              </a:extLst>
            </p:cNvPr>
            <p:cNvSpPr/>
            <p:nvPr/>
          </p:nvSpPr>
          <p:spPr>
            <a:xfrm>
              <a:off x="1021369" y="3437888"/>
              <a:ext cx="5702533" cy="238406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spcAft>
                  <a:spcPts val="1800"/>
                </a:spcAft>
                <a:defRPr/>
              </a:pPr>
              <a:r>
                <a:rPr lang="en-US" sz="2000" dirty="0">
                  <a:solidFill>
                    <a:schemeClr val="tx1"/>
                  </a:solidFill>
                  <a:latin typeface="Franklin Gothic Medium" panose="020B0603020102020204"/>
                </a:rPr>
                <a:t>Example:</a:t>
              </a:r>
            </a:p>
            <a:p>
              <a:pPr marL="115888" lvl="0" indent="-115888">
                <a:spcAft>
                  <a:spcPts val="600"/>
                </a:spcAft>
                <a:buFont typeface="Arial" panose="020B0604020202020204" pitchFamily="34" charset="0"/>
                <a:buChar char="•"/>
                <a:defRPr/>
              </a:pPr>
              <a:r>
                <a:rPr lang="en-US" sz="1600" dirty="0">
                  <a:solidFill>
                    <a:srgbClr val="000000"/>
                  </a:solidFill>
                </a:rPr>
                <a:t>John's PIA is $2,000</a:t>
              </a:r>
            </a:p>
            <a:p>
              <a:pPr marL="115888" lvl="0" indent="-115888">
                <a:spcAft>
                  <a:spcPts val="600"/>
                </a:spcAft>
                <a:buFont typeface="Arial" panose="020B0604020202020204" pitchFamily="34" charset="0"/>
                <a:buChar char="•"/>
                <a:defRPr/>
              </a:pPr>
              <a:r>
                <a:rPr lang="en-US" sz="1600" dirty="0">
                  <a:solidFill>
                    <a:srgbClr val="000000"/>
                  </a:solidFill>
                </a:rPr>
                <a:t>Jane's PIA is $800</a:t>
              </a:r>
            </a:p>
            <a:p>
              <a:pPr marL="115888" lvl="0" indent="-115888">
                <a:spcAft>
                  <a:spcPts val="600"/>
                </a:spcAft>
                <a:buFont typeface="Arial" panose="020B0604020202020204" pitchFamily="34" charset="0"/>
                <a:buChar char="•"/>
                <a:defRPr/>
              </a:pPr>
              <a:r>
                <a:rPr lang="en-US" sz="1600" dirty="0">
                  <a:solidFill>
                    <a:srgbClr val="000000"/>
                  </a:solidFill>
                </a:rPr>
                <a:t>If Jane applies at FRA, her benefit will be $1,000</a:t>
              </a:r>
              <a:br>
                <a:rPr lang="en-US" sz="1600" dirty="0">
                  <a:solidFill>
                    <a:srgbClr val="000000"/>
                  </a:solidFill>
                </a:rPr>
              </a:br>
              <a:r>
                <a:rPr lang="en-US" sz="1600" dirty="0">
                  <a:solidFill>
                    <a:srgbClr val="000000"/>
                  </a:solidFill>
                </a:rPr>
                <a:t>(50% of John’s PIA)</a:t>
              </a:r>
            </a:p>
          </p:txBody>
        </p:sp>
        <p:sp>
          <p:nvSpPr>
            <p:cNvPr id="21" name="Rectangle 20">
              <a:extLst>
                <a:ext uri="{FF2B5EF4-FFF2-40B4-BE49-F238E27FC236}">
                  <a16:creationId xmlns:a16="http://schemas.microsoft.com/office/drawing/2014/main" id="{DB1CCA93-1EED-5944-8552-266D06C4F578}"/>
                </a:ext>
              </a:extLst>
            </p:cNvPr>
            <p:cNvSpPr/>
            <p:nvPr/>
          </p:nvSpPr>
          <p:spPr>
            <a:xfrm>
              <a:off x="1021369" y="3437888"/>
              <a:ext cx="5702533"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251999" tIns="324000" rIns="180000" rtlCol="0" anchor="t"/>
            <a:lstStyle/>
            <a:p>
              <a:pPr>
                <a:lnSpc>
                  <a:spcPct val="130000"/>
                </a:lnSpc>
                <a:spcBef>
                  <a:spcPts val="600"/>
                </a:spcBef>
              </a:pPr>
              <a:endParaRPr lang="en-US" sz="1000" dirty="0">
                <a:solidFill>
                  <a:schemeClr val="tx1">
                    <a:alpha val="70000"/>
                  </a:schemeClr>
                </a:solidFill>
              </a:endParaRPr>
            </a:p>
          </p:txBody>
        </p:sp>
      </p:grpSp>
      <p:sp>
        <p:nvSpPr>
          <p:cNvPr id="31" name="Rectangle 30">
            <a:extLst>
              <a:ext uri="{FF2B5EF4-FFF2-40B4-BE49-F238E27FC236}">
                <a16:creationId xmlns:a16="http://schemas.microsoft.com/office/drawing/2014/main" id="{04BE6A81-3725-5A48-82BE-84B357875C3B}"/>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2">
                  <a:alpha val="70000"/>
                </a:schemeClr>
              </a:solidFill>
            </a:endParaRPr>
          </a:p>
        </p:txBody>
      </p:sp>
      <p:sp>
        <p:nvSpPr>
          <p:cNvPr id="10" name="Text Placeholder 2">
            <a:extLst>
              <a:ext uri="{FF2B5EF4-FFF2-40B4-BE49-F238E27FC236}">
                <a16:creationId xmlns:a16="http://schemas.microsoft.com/office/drawing/2014/main" id="{25478724-4902-3D41-ACEE-C9328193DE03}"/>
              </a:ext>
            </a:extLst>
          </p:cNvPr>
          <p:cNvSpPr txBox="1">
            <a:spLocks/>
          </p:cNvSpPr>
          <p:nvPr/>
        </p:nvSpPr>
        <p:spPr bwMode="auto">
          <a:xfrm>
            <a:off x="5203824" y="2057400"/>
            <a:ext cx="6400800" cy="69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31775" indent="-231775" algn="l" rtl="0" eaLnBrk="0" fontAlgn="base" hangingPunct="0">
              <a:lnSpc>
                <a:spcPct val="90000"/>
              </a:lnSpc>
              <a:spcBef>
                <a:spcPts val="1000"/>
              </a:spcBef>
              <a:spcAft>
                <a:spcPct val="0"/>
              </a:spcAft>
              <a:buFont typeface="Franklin Gothic Book" charset="0"/>
              <a:buChar char="▸"/>
              <a:tabLst/>
              <a:defRPr sz="24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indent="0" algn="ctr" eaLnBrk="1" hangingPunct="1">
              <a:spcAft>
                <a:spcPts val="1000"/>
              </a:spcAft>
              <a:buClr>
                <a:schemeClr val="accent4"/>
              </a:buClr>
              <a:buNone/>
              <a:defRPr/>
            </a:pPr>
            <a:r>
              <a:rPr lang="en-US" altLang="en-US" dirty="0">
                <a:latin typeface="+mj-lt"/>
              </a:rPr>
              <a:t>Spousal benefit = 1/2 the primary worker's PIA</a:t>
            </a:r>
            <a:br>
              <a:rPr lang="en-US" altLang="en-US" b="1" dirty="0"/>
            </a:br>
            <a:r>
              <a:rPr lang="en-US" altLang="en-US" dirty="0"/>
              <a:t>if started at full retirement age </a:t>
            </a:r>
          </a:p>
        </p:txBody>
      </p:sp>
      <p:sp>
        <p:nvSpPr>
          <p:cNvPr id="12" name="Title 2">
            <a:extLst>
              <a:ext uri="{FF2B5EF4-FFF2-40B4-BE49-F238E27FC236}">
                <a16:creationId xmlns:a16="http://schemas.microsoft.com/office/drawing/2014/main" id="{887F4DB1-72C5-1140-A16F-219F8AF31119}"/>
              </a:ext>
            </a:extLst>
          </p:cNvPr>
          <p:cNvSpPr txBox="1">
            <a:spLocks/>
          </p:cNvSpPr>
          <p:nvPr/>
        </p:nvSpPr>
        <p:spPr>
          <a:xfrm>
            <a:off x="914400" y="1828800"/>
            <a:ext cx="3282696" cy="2743200"/>
          </a:xfrm>
          <a:prstGeom prst="rect">
            <a:avLst/>
          </a:prstGeom>
        </p:spPr>
        <p:txBody>
          <a:bodyPr vert="horz" lIns="0" tIns="155448" rIns="0" bIns="0" rtlCol="0" anchor="t">
            <a:no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dirty="0"/>
              <a:t>Spousal benefits</a:t>
            </a:r>
          </a:p>
        </p:txBody>
      </p:sp>
    </p:spTree>
    <p:extLst>
      <p:ext uri="{BB962C8B-B14F-4D97-AF65-F5344CB8AC3E}">
        <p14:creationId xmlns:p14="http://schemas.microsoft.com/office/powerpoint/2010/main" val="244816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4BE6A81-3725-5A48-82BE-84B357875C3B}"/>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2">
                  <a:alpha val="70000"/>
                </a:schemeClr>
              </a:solidFill>
            </a:endParaRPr>
          </a:p>
        </p:txBody>
      </p:sp>
      <p:sp>
        <p:nvSpPr>
          <p:cNvPr id="15" name="Title 2">
            <a:extLst>
              <a:ext uri="{FF2B5EF4-FFF2-40B4-BE49-F238E27FC236}">
                <a16:creationId xmlns:a16="http://schemas.microsoft.com/office/drawing/2014/main" id="{BC69B183-1E43-C141-B7EB-D5DC7B4E51C9}"/>
              </a:ext>
            </a:extLst>
          </p:cNvPr>
          <p:cNvSpPr>
            <a:spLocks noGrp="1"/>
          </p:cNvSpPr>
          <p:nvPr>
            <p:ph type="ctrTitle"/>
          </p:nvPr>
        </p:nvSpPr>
        <p:spPr>
          <a:xfrm>
            <a:off x="914400" y="1828800"/>
            <a:ext cx="3282696" cy="2743200"/>
          </a:xfrm>
        </p:spPr>
        <p:txBody>
          <a:bodyPr>
            <a:noAutofit/>
          </a:bodyPr>
          <a:lstStyle/>
          <a:p>
            <a:r>
              <a:rPr lang="en-US" altLang="en-US" dirty="0">
                <a:ea typeface="ＭＳ Ｐゴシック" panose="020B0600070205080204" pitchFamily="34" charset="-128"/>
              </a:rPr>
              <a:t>Rules for spousal benefits</a:t>
            </a:r>
            <a:endParaRPr lang="en-US" dirty="0"/>
          </a:p>
        </p:txBody>
      </p:sp>
      <p:sp>
        <p:nvSpPr>
          <p:cNvPr id="12" name="Content Placeholder 1">
            <a:extLst>
              <a:ext uri="{FF2B5EF4-FFF2-40B4-BE49-F238E27FC236}">
                <a16:creationId xmlns:a16="http://schemas.microsoft.com/office/drawing/2014/main" id="{BC26DBF3-ADC8-BE4B-9F2F-266DB6277963}"/>
              </a:ext>
            </a:extLst>
          </p:cNvPr>
          <p:cNvSpPr txBox="1">
            <a:spLocks/>
          </p:cNvSpPr>
          <p:nvPr/>
        </p:nvSpPr>
        <p:spPr>
          <a:xfrm>
            <a:off x="5557421" y="2057401"/>
            <a:ext cx="5720179" cy="42291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3688" indent="-293688" fontAlgn="base">
              <a:lnSpc>
                <a:spcPct val="100000"/>
              </a:lnSpc>
              <a:spcAft>
                <a:spcPct val="0"/>
              </a:spcAft>
              <a:buClr>
                <a:schemeClr val="accent2"/>
              </a:buClr>
              <a:buFont typeface="Franklin Gothic Book" charset="0"/>
              <a:buChar char="▸"/>
              <a:defRPr/>
            </a:pPr>
            <a:r>
              <a:rPr lang="en-US" altLang="en-US" sz="2400" dirty="0">
                <a:solidFill>
                  <a:schemeClr val="tx1"/>
                </a:solidFill>
              </a:rPr>
              <a:t>Primary worker must have filed for benefits </a:t>
            </a:r>
          </a:p>
          <a:p>
            <a:pPr marL="293688" indent="-293688" fontAlgn="base">
              <a:lnSpc>
                <a:spcPct val="100000"/>
              </a:lnSpc>
              <a:spcAft>
                <a:spcPct val="0"/>
              </a:spcAft>
              <a:buClr>
                <a:schemeClr val="accent2"/>
              </a:buClr>
              <a:buFont typeface="Franklin Gothic Book" charset="0"/>
              <a:buChar char="▸"/>
              <a:defRPr/>
            </a:pPr>
            <a:r>
              <a:rPr lang="en-US" altLang="en-US" sz="2400" dirty="0">
                <a:solidFill>
                  <a:schemeClr val="tx1"/>
                </a:solidFill>
              </a:rPr>
              <a:t>Spouse must be at least 62 for reduced benefit or FRA for full benefit</a:t>
            </a:r>
          </a:p>
          <a:p>
            <a:pPr marL="293688" indent="-293688" fontAlgn="base">
              <a:lnSpc>
                <a:spcPct val="100000"/>
              </a:lnSpc>
              <a:spcAft>
                <a:spcPct val="0"/>
              </a:spcAft>
              <a:buClr>
                <a:schemeClr val="accent2"/>
              </a:buClr>
              <a:buFont typeface="Franklin Gothic Book" charset="0"/>
              <a:buChar char="▸"/>
              <a:defRPr/>
            </a:pPr>
            <a:r>
              <a:rPr lang="en-US" altLang="en-US" sz="2400" dirty="0">
                <a:solidFill>
                  <a:schemeClr val="tx1"/>
                </a:solidFill>
              </a:rPr>
              <a:t>No delayed credits on spousal benefits after FRA</a:t>
            </a:r>
          </a:p>
        </p:txBody>
      </p:sp>
      <p:pic>
        <p:nvPicPr>
          <p:cNvPr id="1028" name="Picture 4">
            <a:extLst>
              <a:ext uri="{FF2B5EF4-FFF2-40B4-BE49-F238E27FC236}">
                <a16:creationId xmlns:a16="http://schemas.microsoft.com/office/drawing/2014/main" id="{D370F20C-C090-3E4E-8958-359D973C431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997842"/>
            <a:ext cx="4713816" cy="228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203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8">
            <a:extLst>
              <a:ext uri="{FF2B5EF4-FFF2-40B4-BE49-F238E27FC236}">
                <a16:creationId xmlns:a16="http://schemas.microsoft.com/office/drawing/2014/main" id="{D177C625-2DBB-44E2-B7A2-5A88E2D2B5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1176" y="381000"/>
            <a:ext cx="86582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4BE6A81-3725-5A48-82BE-84B357875C3B}"/>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2">
                  <a:alpha val="70000"/>
                </a:schemeClr>
              </a:solidFill>
            </a:endParaRPr>
          </a:p>
        </p:txBody>
      </p:sp>
      <p:sp>
        <p:nvSpPr>
          <p:cNvPr id="15" name="Title 2">
            <a:extLst>
              <a:ext uri="{FF2B5EF4-FFF2-40B4-BE49-F238E27FC236}">
                <a16:creationId xmlns:a16="http://schemas.microsoft.com/office/drawing/2014/main" id="{BC69B183-1E43-C141-B7EB-D5DC7B4E51C9}"/>
              </a:ext>
            </a:extLst>
          </p:cNvPr>
          <p:cNvSpPr>
            <a:spLocks noGrp="1"/>
          </p:cNvSpPr>
          <p:nvPr>
            <p:ph type="ctrTitle"/>
          </p:nvPr>
        </p:nvSpPr>
        <p:spPr/>
        <p:txBody>
          <a:bodyPr>
            <a:noAutofit/>
          </a:bodyPr>
          <a:lstStyle/>
          <a:p>
            <a:r>
              <a:rPr lang="en-US" altLang="en-US" dirty="0">
                <a:ea typeface="ＭＳ Ｐゴシック" panose="020B0600070205080204" pitchFamily="34" charset="-128"/>
              </a:rPr>
              <a:t>Divorced-spouse benefits</a:t>
            </a:r>
            <a:endParaRPr lang="en-US" dirty="0"/>
          </a:p>
        </p:txBody>
      </p:sp>
      <p:sp>
        <p:nvSpPr>
          <p:cNvPr id="12" name="Content Placeholder 1">
            <a:extLst>
              <a:ext uri="{FF2B5EF4-FFF2-40B4-BE49-F238E27FC236}">
                <a16:creationId xmlns:a16="http://schemas.microsoft.com/office/drawing/2014/main" id="{416D1198-F62E-5F48-9868-1D613C3910CB}"/>
              </a:ext>
            </a:extLst>
          </p:cNvPr>
          <p:cNvSpPr txBox="1">
            <a:spLocks/>
          </p:cNvSpPr>
          <p:nvPr/>
        </p:nvSpPr>
        <p:spPr>
          <a:xfrm>
            <a:off x="5557421" y="1143000"/>
            <a:ext cx="5720179" cy="514085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lnSpc>
                <a:spcPct val="100000"/>
              </a:lnSpc>
              <a:spcAft>
                <a:spcPts val="1000"/>
              </a:spcAft>
              <a:buClr>
                <a:schemeClr val="accent4"/>
              </a:buClr>
              <a:defRPr/>
            </a:pPr>
            <a:r>
              <a:rPr lang="en-US" altLang="en-US" sz="2400" b="1" dirty="0">
                <a:solidFill>
                  <a:schemeClr val="tx1"/>
                </a:solidFill>
              </a:rPr>
              <a:t>Same as spousal benefits if:</a:t>
            </a:r>
          </a:p>
          <a:p>
            <a:pPr marL="293688" indent="-293688" fontAlgn="base">
              <a:lnSpc>
                <a:spcPct val="100000"/>
              </a:lnSpc>
              <a:spcAft>
                <a:spcPts val="1000"/>
              </a:spcAft>
              <a:buClr>
                <a:schemeClr val="accent4"/>
              </a:buClr>
              <a:buFont typeface="Franklin Gothic Book" charset="0"/>
              <a:buChar char="▸"/>
              <a:defRPr/>
            </a:pPr>
            <a:r>
              <a:rPr lang="en-US" altLang="en-US" sz="2400" dirty="0">
                <a:solidFill>
                  <a:schemeClr val="tx1"/>
                </a:solidFill>
              </a:rPr>
              <a:t>Marriage lasted 10 years or more</a:t>
            </a:r>
          </a:p>
          <a:p>
            <a:pPr marL="293688" indent="-293688" fontAlgn="base">
              <a:lnSpc>
                <a:spcPct val="100000"/>
              </a:lnSpc>
              <a:spcAft>
                <a:spcPts val="1000"/>
              </a:spcAft>
              <a:buClr>
                <a:schemeClr val="accent4"/>
              </a:buClr>
              <a:buFont typeface="Franklin Gothic Book" charset="0"/>
              <a:buChar char="▸"/>
              <a:defRPr/>
            </a:pPr>
            <a:r>
              <a:rPr lang="en-US" altLang="en-US" sz="2400" dirty="0">
                <a:solidFill>
                  <a:schemeClr val="tx1"/>
                </a:solidFill>
              </a:rPr>
              <a:t>Person receiving divorced-spouse benefit is currently unmarried</a:t>
            </a:r>
          </a:p>
          <a:p>
            <a:pPr marL="293688" indent="-293688" fontAlgn="base">
              <a:lnSpc>
                <a:spcPct val="100000"/>
              </a:lnSpc>
              <a:spcAft>
                <a:spcPts val="1000"/>
              </a:spcAft>
              <a:buClr>
                <a:schemeClr val="accent4"/>
              </a:buClr>
              <a:buFont typeface="Franklin Gothic Book" charset="0"/>
              <a:buChar char="▸"/>
              <a:defRPr/>
            </a:pPr>
            <a:r>
              <a:rPr lang="en-US" altLang="en-US" sz="2400" dirty="0">
                <a:solidFill>
                  <a:schemeClr val="tx1"/>
                </a:solidFill>
              </a:rPr>
              <a:t>The ex-spouse is at least age 62</a:t>
            </a:r>
          </a:p>
          <a:p>
            <a:pPr marL="293688" indent="-293688" fontAlgn="base">
              <a:lnSpc>
                <a:spcPct val="100000"/>
              </a:lnSpc>
              <a:spcAft>
                <a:spcPts val="1000"/>
              </a:spcAft>
              <a:buClr>
                <a:schemeClr val="accent4"/>
              </a:buClr>
              <a:buFont typeface="Franklin Gothic Book" charset="0"/>
              <a:buChar char="▸"/>
              <a:defRPr/>
            </a:pPr>
            <a:r>
              <a:rPr lang="en-US" altLang="en-US" sz="2400" dirty="0">
                <a:solidFill>
                  <a:schemeClr val="tx1"/>
                </a:solidFill>
              </a:rPr>
              <a:t>If divorce was more than two years ago ex-spouse does not need to have filed for benefits</a:t>
            </a:r>
          </a:p>
        </p:txBody>
      </p:sp>
      <p:pic>
        <p:nvPicPr>
          <p:cNvPr id="8" name="Picture Placeholder 7">
            <a:extLst>
              <a:ext uri="{FF2B5EF4-FFF2-40B4-BE49-F238E27FC236}">
                <a16:creationId xmlns:a16="http://schemas.microsoft.com/office/drawing/2014/main" id="{F7D572FA-507E-5B44-BB1A-8062BF5758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997842"/>
            <a:ext cx="4713767" cy="2286009"/>
          </a:xfrm>
          <a:prstGeom prst="rect">
            <a:avLst/>
          </a:prstGeom>
          <a:noFill/>
          <a:ln>
            <a:noFill/>
          </a:ln>
        </p:spPr>
      </p:pic>
    </p:spTree>
    <p:extLst>
      <p:ext uri="{BB962C8B-B14F-4D97-AF65-F5344CB8AC3E}">
        <p14:creationId xmlns:p14="http://schemas.microsoft.com/office/powerpoint/2010/main" val="1202629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4BE6A81-3725-5A48-82BE-84B357875C3B}"/>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2">
                  <a:alpha val="70000"/>
                </a:schemeClr>
              </a:solidFill>
            </a:endParaRPr>
          </a:p>
        </p:txBody>
      </p:sp>
      <p:sp>
        <p:nvSpPr>
          <p:cNvPr id="12" name="Content Placeholder 1">
            <a:extLst>
              <a:ext uri="{FF2B5EF4-FFF2-40B4-BE49-F238E27FC236}">
                <a16:creationId xmlns:a16="http://schemas.microsoft.com/office/drawing/2014/main" id="{BC26DBF3-ADC8-BE4B-9F2F-266DB6277963}"/>
              </a:ext>
            </a:extLst>
          </p:cNvPr>
          <p:cNvSpPr txBox="1">
            <a:spLocks/>
          </p:cNvSpPr>
          <p:nvPr/>
        </p:nvSpPr>
        <p:spPr>
          <a:xfrm>
            <a:off x="5557421" y="1143000"/>
            <a:ext cx="5720179" cy="51435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3688" indent="-293688" fontAlgn="base">
              <a:lnSpc>
                <a:spcPct val="100000"/>
              </a:lnSpc>
              <a:spcAft>
                <a:spcPts val="1000"/>
              </a:spcAft>
              <a:buClr>
                <a:schemeClr val="accent4"/>
              </a:buClr>
              <a:buFont typeface="Franklin Gothic Book" charset="0"/>
              <a:buChar char="▸"/>
              <a:defRPr/>
            </a:pPr>
            <a:r>
              <a:rPr lang="en-US" altLang="en-US" sz="2400" dirty="0">
                <a:solidFill>
                  <a:schemeClr val="tx1"/>
                </a:solidFill>
              </a:rPr>
              <a:t>More than one ex-spouse can receive benefits on the same worker's record</a:t>
            </a:r>
          </a:p>
          <a:p>
            <a:pPr marL="293688" indent="-293688" fontAlgn="base">
              <a:lnSpc>
                <a:spcPct val="100000"/>
              </a:lnSpc>
              <a:spcAft>
                <a:spcPts val="1000"/>
              </a:spcAft>
              <a:buClr>
                <a:schemeClr val="accent4"/>
              </a:buClr>
              <a:buFont typeface="Franklin Gothic Book" charset="0"/>
              <a:buChar char="▸"/>
              <a:defRPr/>
            </a:pPr>
            <a:r>
              <a:rPr lang="en-US" altLang="en-US" sz="2400" dirty="0">
                <a:solidFill>
                  <a:schemeClr val="tx1"/>
                </a:solidFill>
              </a:rPr>
              <a:t>Benefits paid to one ex-spouse do not affect those paid to the worker, the current spouse, or other ex-spouses</a:t>
            </a:r>
          </a:p>
          <a:p>
            <a:pPr marL="293688" indent="-293688" fontAlgn="base">
              <a:lnSpc>
                <a:spcPct val="100000"/>
              </a:lnSpc>
              <a:spcAft>
                <a:spcPts val="1000"/>
              </a:spcAft>
              <a:buClr>
                <a:schemeClr val="accent4"/>
              </a:buClr>
              <a:buFont typeface="Franklin Gothic Book" charset="0"/>
              <a:buChar char="▸"/>
              <a:defRPr/>
            </a:pPr>
            <a:r>
              <a:rPr lang="en-US" altLang="en-US" sz="2400" dirty="0">
                <a:solidFill>
                  <a:schemeClr val="tx1"/>
                </a:solidFill>
              </a:rPr>
              <a:t>Divorced-spouse benefits stop upon remarriage of spouse collecting benefits (not upon remarriage of primary worker spouse)</a:t>
            </a:r>
          </a:p>
        </p:txBody>
      </p:sp>
      <p:sp>
        <p:nvSpPr>
          <p:cNvPr id="13" name="Title 2">
            <a:extLst>
              <a:ext uri="{FF2B5EF4-FFF2-40B4-BE49-F238E27FC236}">
                <a16:creationId xmlns:a16="http://schemas.microsoft.com/office/drawing/2014/main" id="{59B0A048-A7BA-6041-ADC6-F4DC937D72D1}"/>
              </a:ext>
            </a:extLst>
          </p:cNvPr>
          <p:cNvSpPr>
            <a:spLocks noGrp="1"/>
          </p:cNvSpPr>
          <p:nvPr>
            <p:ph type="ctrTitle"/>
          </p:nvPr>
        </p:nvSpPr>
        <p:spPr/>
        <p:txBody>
          <a:bodyPr>
            <a:noAutofit/>
          </a:bodyPr>
          <a:lstStyle/>
          <a:p>
            <a:r>
              <a:rPr lang="en-US" altLang="en-US" dirty="0">
                <a:ea typeface="ＭＳ Ｐゴシック" panose="020B0600070205080204" pitchFamily="34" charset="-128"/>
              </a:rPr>
              <a:t>Rules for divorced-spouse benefits</a:t>
            </a:r>
            <a:endParaRPr lang="en-US" dirty="0"/>
          </a:p>
        </p:txBody>
      </p:sp>
    </p:spTree>
    <p:extLst>
      <p:ext uri="{BB962C8B-B14F-4D97-AF65-F5344CB8AC3E}">
        <p14:creationId xmlns:p14="http://schemas.microsoft.com/office/powerpoint/2010/main" val="3011192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0C2491-4029-BB4B-8477-ACEE47ABBDC9}"/>
              </a:ext>
            </a:extLst>
          </p:cNvPr>
          <p:cNvSpPr>
            <a:spLocks noGrp="1"/>
          </p:cNvSpPr>
          <p:nvPr>
            <p:ph idx="1"/>
          </p:nvPr>
        </p:nvSpPr>
        <p:spPr>
          <a:xfrm>
            <a:off x="1611262" y="1828800"/>
            <a:ext cx="9666336" cy="3657600"/>
          </a:xfrm>
        </p:spPr>
        <p:txBody>
          <a:bodyPr>
            <a:noAutofit/>
          </a:bodyPr>
          <a:lstStyle/>
          <a:p>
            <a:pPr marL="0" indent="0" fontAlgn="base">
              <a:lnSpc>
                <a:spcPct val="100000"/>
              </a:lnSpc>
              <a:spcAft>
                <a:spcPts val="1200"/>
              </a:spcAft>
              <a:buClr>
                <a:schemeClr val="accent2"/>
              </a:buClr>
              <a:buNone/>
              <a:defRPr/>
            </a:pPr>
            <a:r>
              <a:rPr lang="en-US" altLang="en-US" b="1" dirty="0">
                <a:solidFill>
                  <a:schemeClr val="accent2"/>
                </a:solidFill>
              </a:rPr>
              <a:t>Survivor benefit will depend on</a:t>
            </a:r>
          </a:p>
          <a:p>
            <a:pPr marL="293688" indent="-293688" fontAlgn="base">
              <a:lnSpc>
                <a:spcPct val="100000"/>
              </a:lnSpc>
              <a:spcAft>
                <a:spcPts val="1200"/>
              </a:spcAft>
              <a:buClr>
                <a:schemeClr val="accent2"/>
              </a:buClr>
              <a:buFont typeface="Franklin Gothic Book" charset="0"/>
              <a:buChar char="▸"/>
              <a:defRPr/>
            </a:pPr>
            <a:r>
              <a:rPr lang="en-US" altLang="en-US" dirty="0">
                <a:latin typeface="+mj-lt"/>
              </a:rPr>
              <a:t>The age at which the deceased spouse originally claimed his benefit (the “original benefit”)</a:t>
            </a:r>
          </a:p>
          <a:p>
            <a:pPr marL="517525" lvl="1" indent="-223838" fontAlgn="base">
              <a:lnSpc>
                <a:spcPct val="100000"/>
              </a:lnSpc>
              <a:spcAft>
                <a:spcPct val="0"/>
              </a:spcAft>
              <a:buClr>
                <a:schemeClr val="accent2"/>
              </a:buClr>
              <a:defRPr/>
            </a:pPr>
            <a:r>
              <a:rPr lang="en-US" altLang="en-US" sz="2400" dirty="0"/>
              <a:t>If deceased claimed before FRA, survivor benefit will be limited to the higher of the deceased spouse’s benefit or 82.5% of his PIA</a:t>
            </a:r>
          </a:p>
          <a:p>
            <a:pPr marL="517525" lvl="1" indent="-223838" fontAlgn="base">
              <a:lnSpc>
                <a:spcPct val="100000"/>
              </a:lnSpc>
              <a:spcAft>
                <a:spcPct val="0"/>
              </a:spcAft>
              <a:buClr>
                <a:schemeClr val="accent2"/>
              </a:buClr>
              <a:defRPr/>
            </a:pPr>
            <a:r>
              <a:rPr lang="en-US" altLang="en-US" sz="2400" dirty="0"/>
              <a:t>If deceased claimed after FRA, the survivor benefit will include delayed credits</a:t>
            </a:r>
          </a:p>
        </p:txBody>
      </p:sp>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a:xfrm>
            <a:off x="914399" y="411480"/>
            <a:ext cx="10923181" cy="1188720"/>
          </a:xfrm>
        </p:spPr>
        <p:txBody>
          <a:bodyPr>
            <a:normAutofit/>
          </a:bodyPr>
          <a:lstStyle/>
          <a:p>
            <a:r>
              <a:rPr lang="en-US" altLang="en-US" dirty="0">
                <a:ea typeface="ＭＳ Ｐゴシック" panose="020B0600070205080204" pitchFamily="34" charset="-128"/>
              </a:rPr>
              <a:t>Survivor benefits: 2 key factors</a:t>
            </a:r>
            <a:endParaRPr lang="en-US" dirty="0"/>
          </a:p>
        </p:txBody>
      </p:sp>
      <p:sp>
        <p:nvSpPr>
          <p:cNvPr id="5" name="Rectangle 4">
            <a:extLst>
              <a:ext uri="{FF2B5EF4-FFF2-40B4-BE49-F238E27FC236}">
                <a16:creationId xmlns:a16="http://schemas.microsoft.com/office/drawing/2014/main" id="{185128B8-FD97-9749-89CF-CB8E775E8EDF}"/>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grpSp>
        <p:nvGrpSpPr>
          <p:cNvPr id="6" name="Group 5">
            <a:extLst>
              <a:ext uri="{FF2B5EF4-FFF2-40B4-BE49-F238E27FC236}">
                <a16:creationId xmlns:a16="http://schemas.microsoft.com/office/drawing/2014/main" id="{1EA5E853-4471-4241-9FE8-B9F5941304CD}"/>
              </a:ext>
            </a:extLst>
          </p:cNvPr>
          <p:cNvGrpSpPr/>
          <p:nvPr/>
        </p:nvGrpSpPr>
        <p:grpSpPr>
          <a:xfrm>
            <a:off x="822198" y="1692559"/>
            <a:ext cx="640080" cy="640080"/>
            <a:chOff x="1767016" y="3731741"/>
            <a:chExt cx="716692" cy="716692"/>
          </a:xfrm>
        </p:grpSpPr>
        <p:sp>
          <p:nvSpPr>
            <p:cNvPr id="7" name="Oval 6">
              <a:extLst>
                <a:ext uri="{FF2B5EF4-FFF2-40B4-BE49-F238E27FC236}">
                  <a16:creationId xmlns:a16="http://schemas.microsoft.com/office/drawing/2014/main" id="{CF5F939E-2BC3-DB4F-A5E3-1503EF8727A5}"/>
                </a:ext>
              </a:extLst>
            </p:cNvPr>
            <p:cNvSpPr/>
            <p:nvPr/>
          </p:nvSpPr>
          <p:spPr>
            <a:xfrm>
              <a:off x="1767016" y="3731741"/>
              <a:ext cx="716692" cy="716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8966646-C7E6-FC43-858F-E4432EAA1392}"/>
                </a:ext>
              </a:extLst>
            </p:cNvPr>
            <p:cNvSpPr txBox="1"/>
            <p:nvPr/>
          </p:nvSpPr>
          <p:spPr>
            <a:xfrm>
              <a:off x="1933832" y="3866087"/>
              <a:ext cx="383060" cy="448000"/>
            </a:xfrm>
            <a:prstGeom prst="rect">
              <a:avLst/>
            </a:prstGeom>
            <a:noFill/>
          </p:spPr>
          <p:txBody>
            <a:bodyPr wrap="square" rtlCol="0" anchor="ctr">
              <a:spAutoFit/>
            </a:bodyPr>
            <a:lstStyle/>
            <a:p>
              <a:pPr algn="ctr"/>
              <a:r>
                <a:rPr lang="en-US" sz="2000" dirty="0">
                  <a:solidFill>
                    <a:schemeClr val="bg1"/>
                  </a:solidFill>
                </a:rPr>
                <a:t>1</a:t>
              </a:r>
            </a:p>
          </p:txBody>
        </p:sp>
      </p:grpSp>
    </p:spTree>
    <p:extLst>
      <p:ext uri="{BB962C8B-B14F-4D97-AF65-F5344CB8AC3E}">
        <p14:creationId xmlns:p14="http://schemas.microsoft.com/office/powerpoint/2010/main" val="2896924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0C2491-4029-BB4B-8477-ACEE47ABBDC9}"/>
              </a:ext>
            </a:extLst>
          </p:cNvPr>
          <p:cNvSpPr>
            <a:spLocks noGrp="1"/>
          </p:cNvSpPr>
          <p:nvPr>
            <p:ph idx="1"/>
          </p:nvPr>
        </p:nvSpPr>
        <p:spPr>
          <a:xfrm>
            <a:off x="1611262" y="1828800"/>
            <a:ext cx="9666336" cy="3657600"/>
          </a:xfrm>
        </p:spPr>
        <p:txBody>
          <a:bodyPr>
            <a:noAutofit/>
          </a:bodyPr>
          <a:lstStyle/>
          <a:p>
            <a:pPr marL="0" indent="0" fontAlgn="base">
              <a:lnSpc>
                <a:spcPct val="100000"/>
              </a:lnSpc>
              <a:spcAft>
                <a:spcPts val="1200"/>
              </a:spcAft>
              <a:buClr>
                <a:schemeClr val="accent2"/>
              </a:buClr>
              <a:buNone/>
              <a:defRPr/>
            </a:pPr>
            <a:r>
              <a:rPr lang="en-US" altLang="en-US" b="1" dirty="0">
                <a:solidFill>
                  <a:schemeClr val="accent2"/>
                </a:solidFill>
              </a:rPr>
              <a:t>Survivor benefit will depend on</a:t>
            </a:r>
          </a:p>
          <a:p>
            <a:pPr marL="293688" indent="-293688" fontAlgn="base">
              <a:lnSpc>
                <a:spcPct val="100000"/>
              </a:lnSpc>
              <a:spcAft>
                <a:spcPts val="1200"/>
              </a:spcAft>
              <a:buClr>
                <a:schemeClr val="accent2"/>
              </a:buClr>
              <a:buFont typeface="Franklin Gothic Book" charset="0"/>
              <a:buChar char="▸"/>
              <a:defRPr/>
            </a:pPr>
            <a:r>
              <a:rPr lang="en-US" altLang="en-US" dirty="0">
                <a:latin typeface="+mj-lt"/>
              </a:rPr>
              <a:t>The age at which the widow claims the survivor benefit (the “actual benefit”)</a:t>
            </a:r>
          </a:p>
          <a:p>
            <a:pPr marL="517525" lvl="1" indent="-223838" fontAlgn="base">
              <a:lnSpc>
                <a:spcPct val="100000"/>
              </a:lnSpc>
              <a:spcAft>
                <a:spcPct val="0"/>
              </a:spcAft>
              <a:buClr>
                <a:schemeClr val="accent2"/>
              </a:buClr>
              <a:defRPr/>
            </a:pPr>
            <a:r>
              <a:rPr lang="en-US" altLang="en-US" sz="2400" dirty="0"/>
              <a:t>If survivor claims before FRA, the survivor benefit will be a fraction of the original benefit (e.g., 71.5% of PIA if claimed at 60)</a:t>
            </a:r>
          </a:p>
          <a:p>
            <a:pPr marL="517525" lvl="1" indent="-223838" fontAlgn="base">
              <a:lnSpc>
                <a:spcPct val="100000"/>
              </a:lnSpc>
              <a:spcAft>
                <a:spcPct val="0"/>
              </a:spcAft>
              <a:buClr>
                <a:schemeClr val="accent2"/>
              </a:buClr>
              <a:defRPr/>
            </a:pPr>
            <a:r>
              <a:rPr lang="en-US" altLang="en-US" sz="2400" dirty="0"/>
              <a:t>If survivor claims at FRA or later, the survivor benefit will equal 100% of the original benefit</a:t>
            </a:r>
          </a:p>
        </p:txBody>
      </p:sp>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a:xfrm>
            <a:off x="914399" y="411480"/>
            <a:ext cx="10923181" cy="1188720"/>
          </a:xfrm>
        </p:spPr>
        <p:txBody>
          <a:bodyPr>
            <a:normAutofit/>
          </a:bodyPr>
          <a:lstStyle/>
          <a:p>
            <a:r>
              <a:rPr lang="en-US" altLang="en-US" dirty="0">
                <a:ea typeface="ＭＳ Ｐゴシック" panose="020B0600070205080204" pitchFamily="34" charset="-128"/>
              </a:rPr>
              <a:t>Survivor benefits: 2 key factors</a:t>
            </a:r>
            <a:endParaRPr lang="en-US" dirty="0"/>
          </a:p>
        </p:txBody>
      </p:sp>
      <p:sp>
        <p:nvSpPr>
          <p:cNvPr id="5" name="Rectangle 4">
            <a:extLst>
              <a:ext uri="{FF2B5EF4-FFF2-40B4-BE49-F238E27FC236}">
                <a16:creationId xmlns:a16="http://schemas.microsoft.com/office/drawing/2014/main" id="{185128B8-FD97-9749-89CF-CB8E775E8EDF}"/>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grpSp>
        <p:nvGrpSpPr>
          <p:cNvPr id="6" name="Group 5">
            <a:extLst>
              <a:ext uri="{FF2B5EF4-FFF2-40B4-BE49-F238E27FC236}">
                <a16:creationId xmlns:a16="http://schemas.microsoft.com/office/drawing/2014/main" id="{1EA5E853-4471-4241-9FE8-B9F5941304CD}"/>
              </a:ext>
            </a:extLst>
          </p:cNvPr>
          <p:cNvGrpSpPr/>
          <p:nvPr/>
        </p:nvGrpSpPr>
        <p:grpSpPr>
          <a:xfrm>
            <a:off x="822198" y="1692559"/>
            <a:ext cx="640080" cy="640080"/>
            <a:chOff x="1767016" y="3731741"/>
            <a:chExt cx="716692" cy="716692"/>
          </a:xfrm>
        </p:grpSpPr>
        <p:sp>
          <p:nvSpPr>
            <p:cNvPr id="7" name="Oval 6">
              <a:extLst>
                <a:ext uri="{FF2B5EF4-FFF2-40B4-BE49-F238E27FC236}">
                  <a16:creationId xmlns:a16="http://schemas.microsoft.com/office/drawing/2014/main" id="{CF5F939E-2BC3-DB4F-A5E3-1503EF8727A5}"/>
                </a:ext>
              </a:extLst>
            </p:cNvPr>
            <p:cNvSpPr/>
            <p:nvPr/>
          </p:nvSpPr>
          <p:spPr>
            <a:xfrm>
              <a:off x="1767016" y="3731741"/>
              <a:ext cx="716692" cy="716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8966646-C7E6-FC43-858F-E4432EAA1392}"/>
                </a:ext>
              </a:extLst>
            </p:cNvPr>
            <p:cNvSpPr txBox="1"/>
            <p:nvPr/>
          </p:nvSpPr>
          <p:spPr>
            <a:xfrm>
              <a:off x="1933832" y="3866087"/>
              <a:ext cx="383060" cy="448000"/>
            </a:xfrm>
            <a:prstGeom prst="rect">
              <a:avLst/>
            </a:prstGeom>
            <a:noFill/>
          </p:spPr>
          <p:txBody>
            <a:bodyPr wrap="square" rtlCol="0" anchor="ctr">
              <a:spAutoFit/>
            </a:bodyPr>
            <a:lstStyle/>
            <a:p>
              <a:pPr algn="ctr"/>
              <a:r>
                <a:rPr lang="en-US" sz="2000" dirty="0">
                  <a:solidFill>
                    <a:schemeClr val="bg1"/>
                  </a:solidFill>
                </a:rPr>
                <a:t>2</a:t>
              </a:r>
            </a:p>
          </p:txBody>
        </p:sp>
      </p:grpSp>
    </p:spTree>
    <p:extLst>
      <p:ext uri="{BB962C8B-B14F-4D97-AF65-F5344CB8AC3E}">
        <p14:creationId xmlns:p14="http://schemas.microsoft.com/office/powerpoint/2010/main" val="678455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4BE6A81-3725-5A48-82BE-84B357875C3B}"/>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2">
                  <a:alpha val="70000"/>
                </a:schemeClr>
              </a:solidFill>
            </a:endParaRPr>
          </a:p>
        </p:txBody>
      </p:sp>
      <p:sp>
        <p:nvSpPr>
          <p:cNvPr id="15" name="Title 2">
            <a:extLst>
              <a:ext uri="{FF2B5EF4-FFF2-40B4-BE49-F238E27FC236}">
                <a16:creationId xmlns:a16="http://schemas.microsoft.com/office/drawing/2014/main" id="{BC69B183-1E43-C141-B7EB-D5DC7B4E51C9}"/>
              </a:ext>
            </a:extLst>
          </p:cNvPr>
          <p:cNvSpPr>
            <a:spLocks noGrp="1"/>
          </p:cNvSpPr>
          <p:nvPr>
            <p:ph type="ctrTitle"/>
          </p:nvPr>
        </p:nvSpPr>
        <p:spPr/>
        <p:txBody>
          <a:bodyPr>
            <a:noAutofit/>
          </a:bodyPr>
          <a:lstStyle/>
          <a:p>
            <a:r>
              <a:rPr lang="en-US" altLang="en-US" dirty="0">
                <a:ea typeface="ＭＳ Ｐゴシック" panose="020B0600070205080204" pitchFamily="34" charset="-128"/>
              </a:rPr>
              <a:t>Survivor benefits</a:t>
            </a:r>
            <a:endParaRPr lang="en-US" dirty="0"/>
          </a:p>
        </p:txBody>
      </p:sp>
      <p:grpSp>
        <p:nvGrpSpPr>
          <p:cNvPr id="10" name="Group 9">
            <a:extLst>
              <a:ext uri="{FF2B5EF4-FFF2-40B4-BE49-F238E27FC236}">
                <a16:creationId xmlns:a16="http://schemas.microsoft.com/office/drawing/2014/main" id="{8F59204C-5070-5742-8A9A-7A720DDD083A}"/>
              </a:ext>
            </a:extLst>
          </p:cNvPr>
          <p:cNvGrpSpPr/>
          <p:nvPr/>
        </p:nvGrpSpPr>
        <p:grpSpPr>
          <a:xfrm>
            <a:off x="5203824" y="2989662"/>
            <a:ext cx="6400800" cy="2652682"/>
            <a:chOff x="1021369" y="3437888"/>
            <a:chExt cx="5702533" cy="2637819"/>
          </a:xfrm>
          <a:effectLst/>
        </p:grpSpPr>
        <p:sp>
          <p:nvSpPr>
            <p:cNvPr id="11" name="Rectangle 10">
              <a:extLst>
                <a:ext uri="{FF2B5EF4-FFF2-40B4-BE49-F238E27FC236}">
                  <a16:creationId xmlns:a16="http://schemas.microsoft.com/office/drawing/2014/main" id="{E0F7E1BE-86C9-A849-95DC-217CBAB655E5}"/>
                </a:ext>
              </a:extLst>
            </p:cNvPr>
            <p:cNvSpPr/>
            <p:nvPr/>
          </p:nvSpPr>
          <p:spPr>
            <a:xfrm>
              <a:off x="1021369" y="3437888"/>
              <a:ext cx="5702533" cy="263781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spcAft>
                  <a:spcPts val="1800"/>
                </a:spcAft>
                <a:defRPr/>
              </a:pPr>
              <a:r>
                <a:rPr lang="en-US" sz="2000" dirty="0">
                  <a:solidFill>
                    <a:schemeClr val="tx1"/>
                  </a:solidFill>
                  <a:latin typeface="Franklin Gothic Medium" panose="020B0603020102020204"/>
                </a:rPr>
                <a:t>Example:</a:t>
              </a:r>
            </a:p>
            <a:p>
              <a:pPr marL="115888" lvl="0" indent="-115888">
                <a:spcAft>
                  <a:spcPts val="600"/>
                </a:spcAft>
                <a:buFont typeface="Arial" panose="020B0604020202020204" pitchFamily="34" charset="0"/>
                <a:buChar char="•"/>
                <a:defRPr/>
              </a:pPr>
              <a:r>
                <a:rPr lang="en-US" sz="1600" dirty="0">
                  <a:solidFill>
                    <a:srgbClr val="000000"/>
                  </a:solidFill>
                </a:rPr>
                <a:t>Joe and Julie are married. Both are over full retirement age.</a:t>
              </a:r>
            </a:p>
            <a:p>
              <a:pPr marL="115888" lvl="0" indent="-115888">
                <a:spcAft>
                  <a:spcPts val="600"/>
                </a:spcAft>
                <a:buFont typeface="Arial" panose="020B0604020202020204" pitchFamily="34" charset="0"/>
                <a:buChar char="•"/>
                <a:defRPr/>
              </a:pPr>
              <a:r>
                <a:rPr lang="en-US" sz="1600" dirty="0">
                  <a:solidFill>
                    <a:srgbClr val="000000"/>
                  </a:solidFill>
                </a:rPr>
                <a:t>Joe's benefit is $2,800, Julie's benefit is $1,500.</a:t>
              </a:r>
            </a:p>
            <a:p>
              <a:pPr marL="115888" lvl="0" indent="-115888">
                <a:spcAft>
                  <a:spcPts val="600"/>
                </a:spcAft>
                <a:buFont typeface="Arial" panose="020B0604020202020204" pitchFamily="34" charset="0"/>
                <a:buChar char="•"/>
                <a:defRPr/>
              </a:pPr>
              <a:r>
                <a:rPr lang="en-US" sz="1600" dirty="0">
                  <a:solidFill>
                    <a:srgbClr val="000000"/>
                  </a:solidFill>
                </a:rPr>
                <a:t>Joe dies.</a:t>
              </a:r>
            </a:p>
            <a:p>
              <a:pPr marL="115888" lvl="0" indent="-115888">
                <a:spcAft>
                  <a:spcPts val="600"/>
                </a:spcAft>
                <a:buFont typeface="Arial" panose="020B0604020202020204" pitchFamily="34" charset="0"/>
                <a:buChar char="•"/>
                <a:defRPr/>
              </a:pPr>
              <a:r>
                <a:rPr lang="en-US" sz="1600" dirty="0">
                  <a:solidFill>
                    <a:srgbClr val="000000"/>
                  </a:solidFill>
                </a:rPr>
                <a:t>Julie notifies Social Security and her $1,500 benefit is replaced by a $2,800 survivor benefit.</a:t>
              </a:r>
            </a:p>
          </p:txBody>
        </p:sp>
        <p:sp>
          <p:nvSpPr>
            <p:cNvPr id="13" name="Rectangle 12">
              <a:extLst>
                <a:ext uri="{FF2B5EF4-FFF2-40B4-BE49-F238E27FC236}">
                  <a16:creationId xmlns:a16="http://schemas.microsoft.com/office/drawing/2014/main" id="{E7B315F4-D2DD-EB4F-8AFD-8CE0F309E0B4}"/>
                </a:ext>
              </a:extLst>
            </p:cNvPr>
            <p:cNvSpPr/>
            <p:nvPr/>
          </p:nvSpPr>
          <p:spPr>
            <a:xfrm>
              <a:off x="1021369" y="3437888"/>
              <a:ext cx="5702533"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251999" tIns="324000" rIns="180000" rtlCol="0" anchor="t"/>
            <a:lstStyle/>
            <a:p>
              <a:pPr>
                <a:lnSpc>
                  <a:spcPct val="130000"/>
                </a:lnSpc>
                <a:spcBef>
                  <a:spcPts val="600"/>
                </a:spcBef>
              </a:pPr>
              <a:endParaRPr lang="en-US" sz="1000" dirty="0">
                <a:solidFill>
                  <a:schemeClr val="tx1">
                    <a:alpha val="70000"/>
                  </a:schemeClr>
                </a:solidFill>
              </a:endParaRPr>
            </a:p>
          </p:txBody>
        </p:sp>
      </p:grpSp>
      <p:sp>
        <p:nvSpPr>
          <p:cNvPr id="14" name="Text Placeholder 2">
            <a:extLst>
              <a:ext uri="{FF2B5EF4-FFF2-40B4-BE49-F238E27FC236}">
                <a16:creationId xmlns:a16="http://schemas.microsoft.com/office/drawing/2014/main" id="{C5017A62-06DE-DF41-B60D-B987406D8725}"/>
              </a:ext>
            </a:extLst>
          </p:cNvPr>
          <p:cNvSpPr txBox="1">
            <a:spLocks/>
          </p:cNvSpPr>
          <p:nvPr/>
        </p:nvSpPr>
        <p:spPr bwMode="auto">
          <a:xfrm>
            <a:off x="5203824" y="2057400"/>
            <a:ext cx="6400800" cy="69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31775" indent="-231775" algn="l" rtl="0" eaLnBrk="0" fontAlgn="base" hangingPunct="0">
              <a:lnSpc>
                <a:spcPct val="90000"/>
              </a:lnSpc>
              <a:spcBef>
                <a:spcPts val="1000"/>
              </a:spcBef>
              <a:spcAft>
                <a:spcPct val="0"/>
              </a:spcAft>
              <a:buFont typeface="Franklin Gothic Book" charset="0"/>
              <a:buChar char="▸"/>
              <a:tabLst/>
              <a:defRPr sz="24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indent="0" algn="ctr" eaLnBrk="1" hangingPunct="1">
              <a:spcAft>
                <a:spcPts val="1000"/>
              </a:spcAft>
              <a:buClr>
                <a:schemeClr val="accent4"/>
              </a:buClr>
              <a:buNone/>
              <a:defRPr/>
            </a:pPr>
            <a:r>
              <a:rPr lang="en-US" altLang="en-US" dirty="0">
                <a:latin typeface="+mj-lt"/>
              </a:rPr>
              <a:t>If spouse dies while both are receiving benefits, widow(er) may switch to the higher benefit</a:t>
            </a:r>
          </a:p>
        </p:txBody>
      </p:sp>
      <p:pic>
        <p:nvPicPr>
          <p:cNvPr id="2052" name="Picture 4" descr="Woman wearing a white shirt">
            <a:extLst>
              <a:ext uri="{FF2B5EF4-FFF2-40B4-BE49-F238E27FC236}">
                <a16:creationId xmlns:a16="http://schemas.microsoft.com/office/drawing/2014/main" id="{82B688CB-8BC1-DE42-B584-566E9E66DFF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721396"/>
            <a:ext cx="4713767" cy="256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408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4BE6A81-3725-5A48-82BE-84B357875C3B}"/>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2">
                  <a:alpha val="70000"/>
                </a:schemeClr>
              </a:solidFill>
            </a:endParaRPr>
          </a:p>
        </p:txBody>
      </p:sp>
      <p:sp>
        <p:nvSpPr>
          <p:cNvPr id="15" name="Title 2">
            <a:extLst>
              <a:ext uri="{FF2B5EF4-FFF2-40B4-BE49-F238E27FC236}">
                <a16:creationId xmlns:a16="http://schemas.microsoft.com/office/drawing/2014/main" id="{BC69B183-1E43-C141-B7EB-D5DC7B4E51C9}"/>
              </a:ext>
            </a:extLst>
          </p:cNvPr>
          <p:cNvSpPr>
            <a:spLocks noGrp="1"/>
          </p:cNvSpPr>
          <p:nvPr>
            <p:ph type="ctrTitle"/>
          </p:nvPr>
        </p:nvSpPr>
        <p:spPr/>
        <p:txBody>
          <a:bodyPr>
            <a:noAutofit/>
          </a:bodyPr>
          <a:lstStyle/>
          <a:p>
            <a:r>
              <a:rPr lang="en-US" altLang="en-US" dirty="0">
                <a:ea typeface="ＭＳ Ｐゴシック" panose="020B0600070205080204" pitchFamily="34" charset="-128"/>
              </a:rPr>
              <a:t>Survivor benefits</a:t>
            </a:r>
            <a:endParaRPr lang="en-US" dirty="0"/>
          </a:p>
        </p:txBody>
      </p:sp>
      <p:grpSp>
        <p:nvGrpSpPr>
          <p:cNvPr id="10" name="Group 9">
            <a:extLst>
              <a:ext uri="{FF2B5EF4-FFF2-40B4-BE49-F238E27FC236}">
                <a16:creationId xmlns:a16="http://schemas.microsoft.com/office/drawing/2014/main" id="{8F59204C-5070-5742-8A9A-7A720DDD083A}"/>
              </a:ext>
            </a:extLst>
          </p:cNvPr>
          <p:cNvGrpSpPr/>
          <p:nvPr/>
        </p:nvGrpSpPr>
        <p:grpSpPr>
          <a:xfrm>
            <a:off x="5203824" y="1829686"/>
            <a:ext cx="6400800" cy="3198629"/>
            <a:chOff x="1021369" y="3437887"/>
            <a:chExt cx="5702533" cy="2084617"/>
          </a:xfrm>
          <a:effectLst/>
        </p:grpSpPr>
        <p:sp>
          <p:nvSpPr>
            <p:cNvPr id="11" name="Rectangle 10">
              <a:extLst>
                <a:ext uri="{FF2B5EF4-FFF2-40B4-BE49-F238E27FC236}">
                  <a16:creationId xmlns:a16="http://schemas.microsoft.com/office/drawing/2014/main" id="{E0F7E1BE-86C9-A849-95DC-217CBAB655E5}"/>
                </a:ext>
              </a:extLst>
            </p:cNvPr>
            <p:cNvSpPr/>
            <p:nvPr/>
          </p:nvSpPr>
          <p:spPr>
            <a:xfrm>
              <a:off x="1021369" y="3437888"/>
              <a:ext cx="5702533" cy="208461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spcAft>
                  <a:spcPts val="1800"/>
                </a:spcAft>
                <a:defRPr/>
              </a:pPr>
              <a:r>
                <a:rPr lang="en-US" sz="2000" dirty="0">
                  <a:solidFill>
                    <a:schemeClr val="tx1"/>
                  </a:solidFill>
                  <a:latin typeface="Franklin Gothic Medium" panose="020B0603020102020204"/>
                </a:rPr>
                <a:t>Example of delayed claiming:</a:t>
              </a:r>
            </a:p>
            <a:p>
              <a:pPr marL="115888" lvl="0" indent="-115888">
                <a:spcAft>
                  <a:spcPts val="600"/>
                </a:spcAft>
                <a:buFont typeface="Arial" panose="020B0604020202020204" pitchFamily="34" charset="0"/>
                <a:buChar char="•"/>
                <a:defRPr/>
              </a:pPr>
              <a:r>
                <a:rPr lang="en-US" sz="1600" dirty="0">
                  <a:solidFill>
                    <a:srgbClr val="000000"/>
                  </a:solidFill>
                </a:rPr>
                <a:t>Joe and Julie are married.</a:t>
              </a:r>
            </a:p>
            <a:p>
              <a:pPr marL="115888" lvl="0" indent="-115888">
                <a:spcAft>
                  <a:spcPts val="600"/>
                </a:spcAft>
                <a:buFont typeface="Arial" panose="020B0604020202020204" pitchFamily="34" charset="0"/>
                <a:buChar char="•"/>
                <a:defRPr/>
              </a:pPr>
              <a:r>
                <a:rPr lang="en-US" sz="1600" dirty="0">
                  <a:solidFill>
                    <a:srgbClr val="000000"/>
                  </a:solidFill>
                </a:rPr>
                <a:t>Joe's PIA is $2,800.</a:t>
              </a:r>
            </a:p>
            <a:p>
              <a:pPr marL="115888" lvl="0" indent="-115888">
                <a:spcAft>
                  <a:spcPts val="600"/>
                </a:spcAft>
                <a:buFont typeface="Arial" panose="020B0604020202020204" pitchFamily="34" charset="0"/>
                <a:buChar char="•"/>
                <a:defRPr/>
              </a:pPr>
              <a:r>
                <a:rPr lang="en-US" sz="1600" dirty="0">
                  <a:solidFill>
                    <a:srgbClr val="000000"/>
                  </a:solidFill>
                </a:rPr>
                <a:t>Joe delays claiming to age 70; his benefit is 124% of $2,800, </a:t>
              </a:r>
              <a:br>
                <a:rPr lang="en-US" sz="1600" dirty="0">
                  <a:solidFill>
                    <a:srgbClr val="000000"/>
                  </a:solidFill>
                </a:rPr>
              </a:br>
              <a:r>
                <a:rPr lang="en-US" sz="1600" dirty="0">
                  <a:solidFill>
                    <a:srgbClr val="000000"/>
                  </a:solidFill>
                </a:rPr>
                <a:t>or $3,472.</a:t>
              </a:r>
            </a:p>
            <a:p>
              <a:pPr marL="115888" lvl="0" indent="-115888">
                <a:spcAft>
                  <a:spcPts val="600"/>
                </a:spcAft>
                <a:buFont typeface="Arial" panose="020B0604020202020204" pitchFamily="34" charset="0"/>
                <a:buChar char="•"/>
                <a:defRPr/>
              </a:pPr>
              <a:r>
                <a:rPr lang="en-US" sz="1600" dirty="0">
                  <a:solidFill>
                    <a:srgbClr val="000000"/>
                  </a:solidFill>
                </a:rPr>
                <a:t>Joe dies.</a:t>
              </a:r>
            </a:p>
            <a:p>
              <a:pPr marL="115888" indent="-115888">
                <a:spcAft>
                  <a:spcPts val="300"/>
                </a:spcAft>
                <a:buFont typeface="Arial" panose="020B0604020202020204" pitchFamily="34" charset="0"/>
                <a:buChar char="•"/>
                <a:defRPr/>
              </a:pPr>
              <a:r>
                <a:rPr lang="en-US" sz="1600" dirty="0">
                  <a:solidFill>
                    <a:srgbClr val="000000"/>
                  </a:solidFill>
                </a:rPr>
                <a:t>Julie's survivor benefit will be $3,472, not $2,800.</a:t>
              </a:r>
            </a:p>
            <a:p>
              <a:pPr marL="119063">
                <a:spcAft>
                  <a:spcPts val="600"/>
                </a:spcAft>
                <a:defRPr/>
              </a:pPr>
              <a:r>
                <a:rPr lang="en-US" sz="1200" i="1" dirty="0">
                  <a:solidFill>
                    <a:srgbClr val="000000"/>
                  </a:solidFill>
                  <a:latin typeface="+mj-lt"/>
                </a:rPr>
                <a:t>Note: </a:t>
              </a:r>
              <a:r>
                <a:rPr lang="en-US" sz="1200" i="1" dirty="0">
                  <a:solidFill>
                    <a:srgbClr val="000000"/>
                  </a:solidFill>
                </a:rPr>
                <a:t>If Julie claims her survivor benefit before her FRA she’ll get less.</a:t>
              </a:r>
              <a:endParaRPr lang="en-US" sz="1400" i="1" dirty="0">
                <a:solidFill>
                  <a:srgbClr val="000000"/>
                </a:solidFill>
              </a:endParaRPr>
            </a:p>
          </p:txBody>
        </p:sp>
        <p:sp>
          <p:nvSpPr>
            <p:cNvPr id="13" name="Rectangle 12">
              <a:extLst>
                <a:ext uri="{FF2B5EF4-FFF2-40B4-BE49-F238E27FC236}">
                  <a16:creationId xmlns:a16="http://schemas.microsoft.com/office/drawing/2014/main" id="{E7B315F4-D2DD-EB4F-8AFD-8CE0F309E0B4}"/>
                </a:ext>
              </a:extLst>
            </p:cNvPr>
            <p:cNvSpPr/>
            <p:nvPr/>
          </p:nvSpPr>
          <p:spPr>
            <a:xfrm>
              <a:off x="1021369" y="3437887"/>
              <a:ext cx="5702533" cy="4171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251999" tIns="324000" rIns="180000" rtlCol="0" anchor="t"/>
            <a:lstStyle/>
            <a:p>
              <a:pPr>
                <a:lnSpc>
                  <a:spcPct val="130000"/>
                </a:lnSpc>
                <a:spcBef>
                  <a:spcPts val="600"/>
                </a:spcBef>
              </a:pPr>
              <a:endParaRPr lang="en-US" sz="1000" dirty="0">
                <a:solidFill>
                  <a:schemeClr val="tx1">
                    <a:alpha val="70000"/>
                  </a:schemeClr>
                </a:solidFill>
              </a:endParaRPr>
            </a:p>
          </p:txBody>
        </p:sp>
      </p:grpSp>
      <p:pic>
        <p:nvPicPr>
          <p:cNvPr id="9" name="Picture 4" descr="Woman wearing a white shirt">
            <a:extLst>
              <a:ext uri="{FF2B5EF4-FFF2-40B4-BE49-F238E27FC236}">
                <a16:creationId xmlns:a16="http://schemas.microsoft.com/office/drawing/2014/main" id="{C3B5A000-56EF-B541-AFD9-813B835DC8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721396"/>
            <a:ext cx="4713767" cy="256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570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E98FB98-5953-C44D-8ED7-96E84869BD1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997842"/>
            <a:ext cx="4712172" cy="228600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04BE6A81-3725-5A48-82BE-84B357875C3B}"/>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2">
                  <a:alpha val="70000"/>
                </a:schemeClr>
              </a:solidFill>
            </a:endParaRPr>
          </a:p>
        </p:txBody>
      </p:sp>
      <p:sp>
        <p:nvSpPr>
          <p:cNvPr id="12" name="Content Placeholder 1">
            <a:extLst>
              <a:ext uri="{FF2B5EF4-FFF2-40B4-BE49-F238E27FC236}">
                <a16:creationId xmlns:a16="http://schemas.microsoft.com/office/drawing/2014/main" id="{BC26DBF3-ADC8-BE4B-9F2F-266DB6277963}"/>
              </a:ext>
            </a:extLst>
          </p:cNvPr>
          <p:cNvSpPr txBox="1">
            <a:spLocks/>
          </p:cNvSpPr>
          <p:nvPr/>
        </p:nvSpPr>
        <p:spPr>
          <a:xfrm>
            <a:off x="5557421" y="1143000"/>
            <a:ext cx="5720179" cy="51435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3688" indent="-293688" fontAlgn="base">
              <a:lnSpc>
                <a:spcPct val="100000"/>
              </a:lnSpc>
              <a:spcAft>
                <a:spcPts val="1000"/>
              </a:spcAft>
              <a:buClr>
                <a:schemeClr val="accent4"/>
              </a:buClr>
              <a:buFont typeface="Franklin Gothic Book" charset="0"/>
              <a:buChar char="▸"/>
              <a:defRPr/>
            </a:pPr>
            <a:r>
              <a:rPr lang="en-US" altLang="en-US" sz="2400" dirty="0">
                <a:solidFill>
                  <a:schemeClr val="tx1"/>
                </a:solidFill>
              </a:rPr>
              <a:t>Couple must have been married at least 9 months at date of death (except in case of accident).</a:t>
            </a:r>
          </a:p>
          <a:p>
            <a:pPr marL="293688" indent="-293688" fontAlgn="base">
              <a:lnSpc>
                <a:spcPct val="100000"/>
              </a:lnSpc>
              <a:spcAft>
                <a:spcPts val="1000"/>
              </a:spcAft>
              <a:buClr>
                <a:schemeClr val="accent4"/>
              </a:buClr>
              <a:buFont typeface="Franklin Gothic Book" charset="0"/>
              <a:buChar char="▸"/>
              <a:defRPr/>
            </a:pPr>
            <a:r>
              <a:rPr lang="en-US" altLang="en-US" sz="2400" dirty="0">
                <a:solidFill>
                  <a:schemeClr val="tx1"/>
                </a:solidFill>
              </a:rPr>
              <a:t>Survivor must be at least 60 for reduced benefit (50 if disabled), or FRA for full benefit.</a:t>
            </a:r>
          </a:p>
          <a:p>
            <a:pPr marL="293688" indent="-293688" fontAlgn="base">
              <a:lnSpc>
                <a:spcPct val="100000"/>
              </a:lnSpc>
              <a:spcAft>
                <a:spcPts val="1000"/>
              </a:spcAft>
              <a:buClr>
                <a:schemeClr val="accent4"/>
              </a:buClr>
              <a:buFont typeface="Franklin Gothic Book" charset="0"/>
              <a:buChar char="▸"/>
              <a:defRPr/>
            </a:pPr>
            <a:r>
              <a:rPr lang="en-US" altLang="en-US" sz="2400" dirty="0">
                <a:solidFill>
                  <a:schemeClr val="tx1"/>
                </a:solidFill>
              </a:rPr>
              <a:t>Survivor benefit not available if widow(er) remarries before age 60 (or 50 for disabled survivor), unless that marriage ends.</a:t>
            </a:r>
          </a:p>
          <a:p>
            <a:pPr marL="293688" indent="-293688" fontAlgn="base">
              <a:lnSpc>
                <a:spcPct val="100000"/>
              </a:lnSpc>
              <a:spcAft>
                <a:spcPts val="1000"/>
              </a:spcAft>
              <a:buClr>
                <a:schemeClr val="accent4"/>
              </a:buClr>
              <a:buFont typeface="Franklin Gothic Book" charset="0"/>
              <a:buChar char="▸"/>
              <a:defRPr/>
            </a:pPr>
            <a:r>
              <a:rPr lang="en-US" altLang="en-US" sz="2400" dirty="0">
                <a:solidFill>
                  <a:schemeClr val="tx1"/>
                </a:solidFill>
              </a:rPr>
              <a:t>Divorced-spouse survivor benefit available if the marriage lasted at least 10 years.</a:t>
            </a:r>
          </a:p>
        </p:txBody>
      </p:sp>
      <p:sp>
        <p:nvSpPr>
          <p:cNvPr id="13" name="Title 2">
            <a:extLst>
              <a:ext uri="{FF2B5EF4-FFF2-40B4-BE49-F238E27FC236}">
                <a16:creationId xmlns:a16="http://schemas.microsoft.com/office/drawing/2014/main" id="{59B0A048-A7BA-6041-ADC6-F4DC937D72D1}"/>
              </a:ext>
            </a:extLst>
          </p:cNvPr>
          <p:cNvSpPr>
            <a:spLocks noGrp="1"/>
          </p:cNvSpPr>
          <p:nvPr>
            <p:ph type="ctrTitle"/>
          </p:nvPr>
        </p:nvSpPr>
        <p:spPr/>
        <p:txBody>
          <a:bodyPr>
            <a:noAutofit/>
          </a:bodyPr>
          <a:lstStyle/>
          <a:p>
            <a:r>
              <a:rPr lang="en-US" altLang="en-US" dirty="0">
                <a:ea typeface="ＭＳ Ｐゴシック" panose="020B0600070205080204" pitchFamily="34" charset="-128"/>
              </a:rPr>
              <a:t>Rules for survivor benefits</a:t>
            </a:r>
            <a:endParaRPr lang="en-US" dirty="0"/>
          </a:p>
        </p:txBody>
      </p:sp>
    </p:spTree>
    <p:extLst>
      <p:ext uri="{BB962C8B-B14F-4D97-AF65-F5344CB8AC3E}">
        <p14:creationId xmlns:p14="http://schemas.microsoft.com/office/powerpoint/2010/main" val="1338970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5F05B0-E023-F94C-89BE-6EF994EF3AFC}"/>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18" name="Content Placeholder 1">
            <a:extLst>
              <a:ext uri="{FF2B5EF4-FFF2-40B4-BE49-F238E27FC236}">
                <a16:creationId xmlns:a16="http://schemas.microsoft.com/office/drawing/2014/main" id="{7E4167B7-5245-2B40-8808-165090FC6CE9}"/>
              </a:ext>
            </a:extLst>
          </p:cNvPr>
          <p:cNvSpPr txBox="1">
            <a:spLocks/>
          </p:cNvSpPr>
          <p:nvPr/>
        </p:nvSpPr>
        <p:spPr>
          <a:xfrm>
            <a:off x="5557421" y="2057400"/>
            <a:ext cx="5939919" cy="42291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lnSpc>
                <a:spcPct val="100000"/>
              </a:lnSpc>
              <a:spcAft>
                <a:spcPts val="1800"/>
              </a:spcAft>
              <a:buClr>
                <a:schemeClr val="accent2"/>
              </a:buClr>
              <a:defRPr/>
            </a:pPr>
            <a:r>
              <a:rPr lang="en-US" altLang="en-US" sz="2400" dirty="0">
                <a:solidFill>
                  <a:schemeClr val="tx1"/>
                </a:solidFill>
              </a:rPr>
              <a:t>Examine your earnings record from your latest Social Security statement, available online at </a:t>
            </a:r>
            <a:r>
              <a:rPr lang="en-US" altLang="en-US" sz="2400" dirty="0">
                <a:solidFill>
                  <a:schemeClr val="tx1"/>
                </a:solidFill>
                <a:hlinkClick r:id="rId3"/>
              </a:rPr>
              <a:t>www.socialsecurity.gov/myaccount</a:t>
            </a:r>
            <a:r>
              <a:rPr lang="en-US" altLang="en-US" sz="2400" dirty="0">
                <a:solidFill>
                  <a:schemeClr val="tx1"/>
                </a:solidFill>
              </a:rPr>
              <a:t>  </a:t>
            </a:r>
          </a:p>
          <a:p>
            <a:pPr marL="293688" indent="-293688" fontAlgn="base">
              <a:lnSpc>
                <a:spcPct val="100000"/>
              </a:lnSpc>
              <a:spcAft>
                <a:spcPct val="0"/>
              </a:spcAft>
              <a:buClr>
                <a:schemeClr val="accent4"/>
              </a:buClr>
              <a:buFont typeface="Franklin Gothic Book" charset="0"/>
              <a:buChar char="▸"/>
              <a:defRPr/>
            </a:pPr>
            <a:r>
              <a:rPr lang="en-US" altLang="en-US" sz="2400" dirty="0">
                <a:solidFill>
                  <a:schemeClr val="tx1"/>
                </a:solidFill>
              </a:rPr>
              <a:t>Is it accurate?</a:t>
            </a:r>
          </a:p>
          <a:p>
            <a:pPr marL="293688" indent="-293688" fontAlgn="base">
              <a:lnSpc>
                <a:spcPct val="100000"/>
              </a:lnSpc>
              <a:spcAft>
                <a:spcPct val="0"/>
              </a:spcAft>
              <a:buClr>
                <a:schemeClr val="accent4"/>
              </a:buClr>
              <a:buFont typeface="Franklin Gothic Book" charset="0"/>
              <a:buChar char="▸"/>
              <a:defRPr/>
            </a:pPr>
            <a:r>
              <a:rPr lang="en-US" altLang="en-US" sz="2400" dirty="0">
                <a:solidFill>
                  <a:schemeClr val="tx1"/>
                </a:solidFill>
              </a:rPr>
              <a:t>Any missing years?</a:t>
            </a:r>
          </a:p>
          <a:p>
            <a:pPr marL="293688" indent="-293688" fontAlgn="base">
              <a:lnSpc>
                <a:spcPct val="100000"/>
              </a:lnSpc>
              <a:spcAft>
                <a:spcPct val="0"/>
              </a:spcAft>
              <a:buClr>
                <a:schemeClr val="accent4"/>
              </a:buClr>
              <a:buFont typeface="Franklin Gothic Book" charset="0"/>
              <a:buChar char="▸"/>
              <a:defRPr/>
            </a:pPr>
            <a:r>
              <a:rPr lang="en-US" altLang="en-US" sz="2400" dirty="0">
                <a:solidFill>
                  <a:schemeClr val="tx1"/>
                </a:solidFill>
              </a:rPr>
              <a:t>Can you improve it by working longer?</a:t>
            </a:r>
          </a:p>
        </p:txBody>
      </p:sp>
      <p:sp>
        <p:nvSpPr>
          <p:cNvPr id="11" name="Title 2">
            <a:extLst>
              <a:ext uri="{FF2B5EF4-FFF2-40B4-BE49-F238E27FC236}">
                <a16:creationId xmlns:a16="http://schemas.microsoft.com/office/drawing/2014/main" id="{AF0D4D4A-38F0-224D-84D1-2B12BD82A555}"/>
              </a:ext>
            </a:extLst>
          </p:cNvPr>
          <p:cNvSpPr txBox="1">
            <a:spLocks/>
          </p:cNvSpPr>
          <p:nvPr/>
        </p:nvSpPr>
        <p:spPr>
          <a:xfrm>
            <a:off x="914399" y="1828800"/>
            <a:ext cx="3224151" cy="2743200"/>
          </a:xfrm>
          <a:prstGeom prst="rect">
            <a:avLst/>
          </a:prstGeom>
        </p:spPr>
        <p:txBody>
          <a:bodyPr vert="horz" lIns="0" tIns="155448" rIns="0" bIns="0" rtlCol="0" anchor="t">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dirty="0">
                <a:solidFill>
                  <a:schemeClr val="bg1"/>
                </a:solidFill>
              </a:rPr>
              <a:t>Improve your earnings record</a:t>
            </a:r>
          </a:p>
        </p:txBody>
      </p:sp>
      <p:sp>
        <p:nvSpPr>
          <p:cNvPr id="2" name="TextBox 1">
            <a:extLst>
              <a:ext uri="{FF2B5EF4-FFF2-40B4-BE49-F238E27FC236}">
                <a16:creationId xmlns:a16="http://schemas.microsoft.com/office/drawing/2014/main" id="{C3A54926-E5A5-4537-934B-868BC3AC8469}"/>
              </a:ext>
            </a:extLst>
          </p:cNvPr>
          <p:cNvSpPr txBox="1"/>
          <p:nvPr/>
        </p:nvSpPr>
        <p:spPr>
          <a:xfrm>
            <a:off x="209000" y="550385"/>
            <a:ext cx="2870791" cy="646331"/>
          </a:xfrm>
          <a:prstGeom prst="rect">
            <a:avLst/>
          </a:prstGeom>
          <a:noFill/>
        </p:spPr>
        <p:txBody>
          <a:bodyPr wrap="square" rtlCol="0">
            <a:spAutoFit/>
          </a:bodyPr>
          <a:lstStyle/>
          <a:p>
            <a:r>
              <a:rPr lang="en-US" dirty="0">
                <a:solidFill>
                  <a:schemeClr val="bg1"/>
                </a:solidFill>
              </a:rPr>
              <a:t>Strategy #1 </a:t>
            </a:r>
          </a:p>
          <a:p>
            <a:r>
              <a:rPr lang="en-US" dirty="0">
                <a:solidFill>
                  <a:schemeClr val="bg1"/>
                </a:solidFill>
              </a:rPr>
              <a:t>Maximizing your Benefits</a:t>
            </a:r>
          </a:p>
        </p:txBody>
      </p:sp>
    </p:spTree>
    <p:extLst>
      <p:ext uri="{BB962C8B-B14F-4D97-AF65-F5344CB8AC3E}">
        <p14:creationId xmlns:p14="http://schemas.microsoft.com/office/powerpoint/2010/main" val="3438667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5F05B0-E023-F94C-89BE-6EF994EF3AFC}"/>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18" name="Content Placeholder 1">
            <a:extLst>
              <a:ext uri="{FF2B5EF4-FFF2-40B4-BE49-F238E27FC236}">
                <a16:creationId xmlns:a16="http://schemas.microsoft.com/office/drawing/2014/main" id="{7E4167B7-5245-2B40-8808-165090FC6CE9}"/>
              </a:ext>
            </a:extLst>
          </p:cNvPr>
          <p:cNvSpPr txBox="1">
            <a:spLocks/>
          </p:cNvSpPr>
          <p:nvPr/>
        </p:nvSpPr>
        <p:spPr>
          <a:xfrm>
            <a:off x="5557421" y="2057400"/>
            <a:ext cx="5939919" cy="42291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lnSpc>
                <a:spcPct val="100000"/>
              </a:lnSpc>
              <a:spcAft>
                <a:spcPts val="1800"/>
              </a:spcAft>
              <a:buClr>
                <a:schemeClr val="accent2"/>
              </a:buClr>
              <a:defRPr/>
            </a:pPr>
            <a:r>
              <a:rPr lang="en-US" altLang="en-US" sz="2400" b="1" dirty="0">
                <a:solidFill>
                  <a:schemeClr val="tx1"/>
                </a:solidFill>
              </a:rPr>
              <a:t>Consider:</a:t>
            </a:r>
          </a:p>
          <a:p>
            <a:pPr marL="293688" indent="-293688" fontAlgn="base">
              <a:lnSpc>
                <a:spcPct val="100000"/>
              </a:lnSpc>
              <a:spcAft>
                <a:spcPct val="0"/>
              </a:spcAft>
              <a:buClr>
                <a:schemeClr val="accent2"/>
              </a:buClr>
              <a:buFont typeface="Franklin Gothic Book" charset="0"/>
              <a:buChar char="▸"/>
              <a:defRPr/>
            </a:pPr>
            <a:r>
              <a:rPr lang="en-US" altLang="en-US" sz="2400" dirty="0">
                <a:solidFill>
                  <a:schemeClr val="tx1"/>
                </a:solidFill>
              </a:rPr>
              <a:t>Your income needs, both now and in </a:t>
            </a:r>
            <a:br>
              <a:rPr lang="en-US" altLang="en-US" sz="2400" dirty="0">
                <a:solidFill>
                  <a:schemeClr val="tx1"/>
                </a:solidFill>
              </a:rPr>
            </a:br>
            <a:r>
              <a:rPr lang="en-US" altLang="en-US" sz="2400" dirty="0">
                <a:solidFill>
                  <a:schemeClr val="tx1"/>
                </a:solidFill>
              </a:rPr>
              <a:t>the future</a:t>
            </a:r>
          </a:p>
          <a:p>
            <a:pPr marL="293688" indent="-293688" fontAlgn="base">
              <a:lnSpc>
                <a:spcPct val="100000"/>
              </a:lnSpc>
              <a:spcAft>
                <a:spcPct val="0"/>
              </a:spcAft>
              <a:buClr>
                <a:schemeClr val="accent2"/>
              </a:buClr>
              <a:buFont typeface="Franklin Gothic Book" charset="0"/>
              <a:buChar char="▸"/>
              <a:defRPr/>
            </a:pPr>
            <a:r>
              <a:rPr lang="en-US" altLang="en-US" sz="2400" dirty="0">
                <a:solidFill>
                  <a:schemeClr val="tx1"/>
                </a:solidFill>
              </a:rPr>
              <a:t>Your life expectancy</a:t>
            </a:r>
          </a:p>
          <a:p>
            <a:pPr marL="293688" indent="-293688" fontAlgn="base">
              <a:lnSpc>
                <a:spcPct val="100000"/>
              </a:lnSpc>
              <a:spcAft>
                <a:spcPct val="0"/>
              </a:spcAft>
              <a:buClr>
                <a:schemeClr val="accent2"/>
              </a:buClr>
              <a:buFont typeface="Franklin Gothic Book" charset="0"/>
              <a:buChar char="▸"/>
              <a:defRPr/>
            </a:pPr>
            <a:r>
              <a:rPr lang="en-US" altLang="en-US" sz="2400" dirty="0">
                <a:solidFill>
                  <a:schemeClr val="tx1"/>
                </a:solidFill>
              </a:rPr>
              <a:t>Your spouse’s life expectancy</a:t>
            </a:r>
          </a:p>
        </p:txBody>
      </p:sp>
      <p:sp>
        <p:nvSpPr>
          <p:cNvPr id="11" name="Title 2">
            <a:extLst>
              <a:ext uri="{FF2B5EF4-FFF2-40B4-BE49-F238E27FC236}">
                <a16:creationId xmlns:a16="http://schemas.microsoft.com/office/drawing/2014/main" id="{AF0D4D4A-38F0-224D-84D1-2B12BD82A555}"/>
              </a:ext>
            </a:extLst>
          </p:cNvPr>
          <p:cNvSpPr txBox="1">
            <a:spLocks/>
          </p:cNvSpPr>
          <p:nvPr/>
        </p:nvSpPr>
        <p:spPr>
          <a:xfrm>
            <a:off x="914399" y="1828800"/>
            <a:ext cx="3224151" cy="2743200"/>
          </a:xfrm>
          <a:prstGeom prst="rect">
            <a:avLst/>
          </a:prstGeom>
        </p:spPr>
        <p:txBody>
          <a:bodyPr vert="horz" lIns="0" tIns="155448" rIns="0" bIns="0" rtlCol="0" anchor="t">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US" dirty="0"/>
              <a:t>Apply for Social Security at the optimal time</a:t>
            </a:r>
          </a:p>
        </p:txBody>
      </p:sp>
      <p:sp>
        <p:nvSpPr>
          <p:cNvPr id="5" name="TextBox 4">
            <a:extLst>
              <a:ext uri="{FF2B5EF4-FFF2-40B4-BE49-F238E27FC236}">
                <a16:creationId xmlns:a16="http://schemas.microsoft.com/office/drawing/2014/main" id="{652DA758-F5EE-4F89-8449-A8E63BDEFE8A}"/>
              </a:ext>
            </a:extLst>
          </p:cNvPr>
          <p:cNvSpPr txBox="1"/>
          <p:nvPr/>
        </p:nvSpPr>
        <p:spPr>
          <a:xfrm>
            <a:off x="209000" y="550385"/>
            <a:ext cx="2870791" cy="646331"/>
          </a:xfrm>
          <a:prstGeom prst="rect">
            <a:avLst/>
          </a:prstGeom>
          <a:noFill/>
        </p:spPr>
        <p:txBody>
          <a:bodyPr wrap="square" rtlCol="0">
            <a:spAutoFit/>
          </a:bodyPr>
          <a:lstStyle/>
          <a:p>
            <a:r>
              <a:rPr lang="en-US" dirty="0"/>
              <a:t>Strategy #2 </a:t>
            </a:r>
          </a:p>
          <a:p>
            <a:r>
              <a:rPr lang="en-US" dirty="0"/>
              <a:t>Maximizing your Benefits</a:t>
            </a:r>
          </a:p>
        </p:txBody>
      </p:sp>
    </p:spTree>
    <p:extLst>
      <p:ext uri="{BB962C8B-B14F-4D97-AF65-F5344CB8AC3E}">
        <p14:creationId xmlns:p14="http://schemas.microsoft.com/office/powerpoint/2010/main" val="3767564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B273B9-F21C-6841-B3D4-B2F35B13AEB1}"/>
              </a:ext>
            </a:extLst>
          </p:cNvPr>
          <p:cNvSpPr/>
          <p:nvPr/>
        </p:nvSpPr>
        <p:spPr>
          <a:xfrm>
            <a:off x="5557421" y="3856074"/>
            <a:ext cx="6634580" cy="24304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4AF366-FB8A-E64B-B6AA-F243CB81E50A}"/>
              </a:ext>
            </a:extLst>
          </p:cNvPr>
          <p:cNvSpPr/>
          <p:nvPr/>
        </p:nvSpPr>
        <p:spPr>
          <a:xfrm>
            <a:off x="4598634" y="0"/>
            <a:ext cx="9587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5F05B0-E023-F94C-89BE-6EF994EF3AFC}"/>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8" name="Text Placeholder 2">
            <a:extLst>
              <a:ext uri="{FF2B5EF4-FFF2-40B4-BE49-F238E27FC236}">
                <a16:creationId xmlns:a16="http://schemas.microsoft.com/office/drawing/2014/main" id="{A2F04EBD-229A-8C4F-AFBC-45FF5874665E}"/>
              </a:ext>
            </a:extLst>
          </p:cNvPr>
          <p:cNvSpPr txBox="1">
            <a:spLocks/>
          </p:cNvSpPr>
          <p:nvPr/>
        </p:nvSpPr>
        <p:spPr bwMode="auto">
          <a:xfrm>
            <a:off x="6471816" y="887015"/>
            <a:ext cx="4897933" cy="270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31775" indent="-231775" algn="l" rtl="0" eaLnBrk="0" fontAlgn="base" hangingPunct="0">
              <a:lnSpc>
                <a:spcPct val="90000"/>
              </a:lnSpc>
              <a:spcBef>
                <a:spcPts val="1000"/>
              </a:spcBef>
              <a:spcAft>
                <a:spcPct val="0"/>
              </a:spcAft>
              <a:buFont typeface="Franklin Gothic Book" charset="0"/>
              <a:buChar char="▸"/>
              <a:tabLst/>
              <a:defRPr sz="24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lvl="0" indent="0" eaLnBrk="1" hangingPunct="1">
              <a:spcAft>
                <a:spcPts val="1000"/>
              </a:spcAft>
              <a:buClr>
                <a:schemeClr val="accent4"/>
              </a:buClr>
              <a:buNone/>
              <a:defRPr/>
            </a:pPr>
            <a:r>
              <a:rPr lang="en-US" altLang="en-US" dirty="0">
                <a:latin typeface="+mj-lt"/>
              </a:rPr>
              <a:t>If you apply for Social Security before full retirement age and you work:</a:t>
            </a:r>
          </a:p>
          <a:p>
            <a:pPr marL="293688" lvl="0" indent="-293688" eaLnBrk="1" hangingPunct="1">
              <a:buClr>
                <a:srgbClr val="BD4900"/>
              </a:buClr>
              <a:defRPr/>
            </a:pPr>
            <a:r>
              <a:rPr lang="en-US" altLang="en-US" dirty="0"/>
              <a:t>$1 in benefits will be withheld for every $2 you earn over $19,560</a:t>
            </a:r>
            <a:br>
              <a:rPr lang="en-US" altLang="en-US" dirty="0"/>
            </a:br>
            <a:r>
              <a:rPr lang="en-US" altLang="en-US" dirty="0"/>
              <a:t>in 2022</a:t>
            </a:r>
          </a:p>
          <a:p>
            <a:pPr marL="293688" lvl="0" indent="-293688" eaLnBrk="1" hangingPunct="1">
              <a:buClr>
                <a:srgbClr val="BD4900"/>
              </a:buClr>
              <a:defRPr/>
            </a:pPr>
            <a:r>
              <a:rPr lang="en-US" altLang="en-US" dirty="0"/>
              <a:t>Benefit will be adjusted at full retirement age</a:t>
            </a:r>
          </a:p>
        </p:txBody>
      </p:sp>
      <p:sp>
        <p:nvSpPr>
          <p:cNvPr id="11" name="Text Placeholder 2">
            <a:extLst>
              <a:ext uri="{FF2B5EF4-FFF2-40B4-BE49-F238E27FC236}">
                <a16:creationId xmlns:a16="http://schemas.microsoft.com/office/drawing/2014/main" id="{60CE9F64-4E5A-F946-AB34-073DEDADC7BD}"/>
              </a:ext>
            </a:extLst>
          </p:cNvPr>
          <p:cNvSpPr txBox="1">
            <a:spLocks/>
          </p:cNvSpPr>
          <p:nvPr/>
        </p:nvSpPr>
        <p:spPr bwMode="auto">
          <a:xfrm>
            <a:off x="6471816" y="4171586"/>
            <a:ext cx="4805781" cy="179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marL="231775" indent="-231775" algn="l" rtl="0" eaLnBrk="0" fontAlgn="base" hangingPunct="0">
              <a:lnSpc>
                <a:spcPct val="90000"/>
              </a:lnSpc>
              <a:spcBef>
                <a:spcPts val="1000"/>
              </a:spcBef>
              <a:spcAft>
                <a:spcPct val="0"/>
              </a:spcAft>
              <a:buFont typeface="Franklin Gothic Book" charset="0"/>
              <a:buChar char="▸"/>
              <a:tabLst/>
              <a:defRPr sz="24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1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2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293688" lvl="0" indent="-293688" eaLnBrk="1" hangingPunct="1">
              <a:buClr>
                <a:srgbClr val="BD4900"/>
              </a:buClr>
              <a:defRPr/>
            </a:pPr>
            <a:r>
              <a:rPr lang="en-US" altLang="en-US" dirty="0"/>
              <a:t>Don’t let annual earnings test discourage you from working</a:t>
            </a:r>
          </a:p>
          <a:p>
            <a:pPr marL="293688" lvl="0" indent="-293688" eaLnBrk="1" hangingPunct="1">
              <a:buClr>
                <a:srgbClr val="BD4900"/>
              </a:buClr>
              <a:defRPr/>
            </a:pPr>
            <a:r>
              <a:rPr lang="en-US" altLang="en-US" dirty="0"/>
              <a:t>To avoid the earnings test, wait until full retirement age or later to apply for benefits</a:t>
            </a:r>
          </a:p>
        </p:txBody>
      </p:sp>
      <p:sp>
        <p:nvSpPr>
          <p:cNvPr id="19" name="Title 2">
            <a:extLst>
              <a:ext uri="{FF2B5EF4-FFF2-40B4-BE49-F238E27FC236}">
                <a16:creationId xmlns:a16="http://schemas.microsoft.com/office/drawing/2014/main" id="{F0DB15D0-A3A5-E94B-AE5A-3DE7C7CA38BA}"/>
              </a:ext>
            </a:extLst>
          </p:cNvPr>
          <p:cNvSpPr>
            <a:spLocks noGrp="1"/>
          </p:cNvSpPr>
          <p:nvPr>
            <p:ph type="ctrTitle"/>
          </p:nvPr>
        </p:nvSpPr>
        <p:spPr>
          <a:xfrm>
            <a:off x="914399" y="1828800"/>
            <a:ext cx="4093535" cy="2743200"/>
          </a:xfrm>
        </p:spPr>
        <p:txBody>
          <a:bodyPr>
            <a:noAutofit/>
          </a:bodyPr>
          <a:lstStyle/>
          <a:p>
            <a:r>
              <a:rPr lang="en-US" dirty="0"/>
              <a:t>Keep working: Understand </a:t>
            </a:r>
            <a:br>
              <a:rPr lang="en-US" dirty="0"/>
            </a:br>
            <a:r>
              <a:rPr lang="en-US" dirty="0"/>
              <a:t>the annual earnings test</a:t>
            </a:r>
          </a:p>
        </p:txBody>
      </p:sp>
    </p:spTree>
    <p:extLst>
      <p:ext uri="{BB962C8B-B14F-4D97-AF65-F5344CB8AC3E}">
        <p14:creationId xmlns:p14="http://schemas.microsoft.com/office/powerpoint/2010/main" val="215589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FB05285-F97B-4A4C-A43B-2481D5FA6765}"/>
              </a:ext>
            </a:extLst>
          </p:cNvPr>
          <p:cNvSpPr>
            <a:spLocks noGrp="1" noChangeArrowheads="1"/>
          </p:cNvSpPr>
          <p:nvPr>
            <p:ph type="title"/>
          </p:nvPr>
        </p:nvSpPr>
        <p:spPr>
          <a:xfrm>
            <a:off x="1981200" y="533400"/>
            <a:ext cx="8229600" cy="1143000"/>
          </a:xfrm>
          <a:noFill/>
        </p:spPr>
        <p:txBody>
          <a:bodyPr>
            <a:normAutofit fontScale="90000"/>
          </a:bodyPr>
          <a:lstStyle/>
          <a:p>
            <a:pPr algn="ctr" eaLnBrk="1" hangingPunct="1"/>
            <a:r>
              <a:rPr lang="en-US" altLang="en-US" dirty="0">
                <a:ea typeface="ＭＳ Ｐゴシック" panose="020B0600070205080204" pitchFamily="34" charset="-128"/>
              </a:rPr>
              <a:t>Five questions </a:t>
            </a:r>
            <a:br>
              <a:rPr lang="en-US" altLang="en-US" dirty="0">
                <a:ea typeface="ＭＳ Ｐゴシック" panose="020B0600070205080204" pitchFamily="34" charset="-128"/>
              </a:rPr>
            </a:br>
            <a:r>
              <a:rPr lang="en-US" altLang="en-US" dirty="0">
                <a:ea typeface="ＭＳ Ｐゴシック" panose="020B0600070205080204" pitchFamily="34" charset="-128"/>
              </a:rPr>
              <a:t>Baby Boomers want answered:</a:t>
            </a:r>
          </a:p>
        </p:txBody>
      </p:sp>
      <p:sp>
        <p:nvSpPr>
          <p:cNvPr id="5" name="Rectangle 3">
            <a:extLst>
              <a:ext uri="{FF2B5EF4-FFF2-40B4-BE49-F238E27FC236}">
                <a16:creationId xmlns:a16="http://schemas.microsoft.com/office/drawing/2014/main" id="{44355CEF-9A6D-47AA-83CA-9A1C784153FB}"/>
              </a:ext>
            </a:extLst>
          </p:cNvPr>
          <p:cNvSpPr txBox="1">
            <a:spLocks noChangeArrowheads="1"/>
          </p:cNvSpPr>
          <p:nvPr/>
        </p:nvSpPr>
        <p:spPr bwMode="auto">
          <a:xfrm>
            <a:off x="2209800" y="2332038"/>
            <a:ext cx="8229600" cy="3763962"/>
          </a:xfrm>
          <a:prstGeom prst="rect">
            <a:avLst/>
          </a:prstGeom>
          <a:noFill/>
          <a:ln>
            <a:noFill/>
          </a:ln>
        </p:spPr>
        <p:txBody>
          <a:bodyPr/>
          <a:lstStyle>
            <a:lvl1pPr marL="342900" indent="-342900" algn="l" rtl="0" eaLnBrk="0" fontAlgn="base" hangingPunct="0">
              <a:spcBef>
                <a:spcPct val="20000"/>
              </a:spcBef>
              <a:spcAft>
                <a:spcPct val="0"/>
              </a:spcAft>
              <a:buClr>
                <a:srgbClr val="CC0000"/>
              </a:buClr>
              <a:buChar char="•"/>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CC0000"/>
              </a:buClr>
              <a:buChar char="•"/>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CC0000"/>
              </a:buClr>
              <a:buChar char="•"/>
              <a:defRPr sz="2000" b="1">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CC0000"/>
              </a:buClr>
              <a:buChar char="•"/>
              <a:defRPr b="1">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CC0000"/>
              </a:buClr>
              <a:buChar char="•"/>
              <a:defRPr sz="1600" b="1">
                <a:solidFill>
                  <a:schemeClr val="tx1"/>
                </a:solidFill>
                <a:latin typeface="+mn-lt"/>
                <a:ea typeface="ＭＳ Ｐゴシック" charset="-128"/>
              </a:defRPr>
            </a:lvl5pPr>
            <a:lvl6pPr marL="2514600" indent="-228600" algn="l" rtl="0" eaLnBrk="1" fontAlgn="base" hangingPunct="1">
              <a:spcBef>
                <a:spcPct val="20000"/>
              </a:spcBef>
              <a:spcAft>
                <a:spcPct val="0"/>
              </a:spcAft>
              <a:buClr>
                <a:srgbClr val="CC0000"/>
              </a:buClr>
              <a:buChar char="•"/>
              <a:defRPr sz="1600" b="1">
                <a:solidFill>
                  <a:schemeClr val="tx1"/>
                </a:solidFill>
                <a:latin typeface="+mn-lt"/>
                <a:ea typeface="ＭＳ Ｐゴシック" charset="-128"/>
              </a:defRPr>
            </a:lvl6pPr>
            <a:lvl7pPr marL="2971800" indent="-228600" algn="l" rtl="0" eaLnBrk="1" fontAlgn="base" hangingPunct="1">
              <a:spcBef>
                <a:spcPct val="20000"/>
              </a:spcBef>
              <a:spcAft>
                <a:spcPct val="0"/>
              </a:spcAft>
              <a:buClr>
                <a:srgbClr val="CC0000"/>
              </a:buClr>
              <a:buChar char="•"/>
              <a:defRPr sz="1600" b="1">
                <a:solidFill>
                  <a:schemeClr val="tx1"/>
                </a:solidFill>
                <a:latin typeface="+mn-lt"/>
                <a:ea typeface="ＭＳ Ｐゴシック" charset="-128"/>
              </a:defRPr>
            </a:lvl7pPr>
            <a:lvl8pPr marL="3429000" indent="-228600" algn="l" rtl="0" eaLnBrk="1" fontAlgn="base" hangingPunct="1">
              <a:spcBef>
                <a:spcPct val="20000"/>
              </a:spcBef>
              <a:spcAft>
                <a:spcPct val="0"/>
              </a:spcAft>
              <a:buClr>
                <a:srgbClr val="CC0000"/>
              </a:buClr>
              <a:buChar char="•"/>
              <a:defRPr sz="1600" b="1">
                <a:solidFill>
                  <a:schemeClr val="tx1"/>
                </a:solidFill>
                <a:latin typeface="+mn-lt"/>
                <a:ea typeface="ＭＳ Ｐゴシック" charset="-128"/>
              </a:defRPr>
            </a:lvl8pPr>
            <a:lvl9pPr marL="3886200" indent="-228600" algn="l" rtl="0" eaLnBrk="1" fontAlgn="base" hangingPunct="1">
              <a:spcBef>
                <a:spcPct val="20000"/>
              </a:spcBef>
              <a:spcAft>
                <a:spcPct val="0"/>
              </a:spcAft>
              <a:buClr>
                <a:srgbClr val="CC0000"/>
              </a:buClr>
              <a:buChar char="•"/>
              <a:defRPr sz="1600" b="1">
                <a:solidFill>
                  <a:schemeClr val="tx1"/>
                </a:solidFill>
                <a:latin typeface="+mn-lt"/>
                <a:ea typeface="ＭＳ Ｐゴシック" charset="-128"/>
              </a:defRPr>
            </a:lvl9pPr>
          </a:lstStyle>
          <a:p>
            <a:pPr eaLnBrk="1" hangingPunct="1">
              <a:defRPr/>
            </a:pPr>
            <a:r>
              <a:rPr lang="en-US" altLang="en-US" kern="0" dirty="0">
                <a:ea typeface="ＭＳ Ｐゴシック" panose="020B0600070205080204" pitchFamily="34" charset="-128"/>
              </a:rPr>
              <a:t>Will Social Security be there for me?</a:t>
            </a:r>
          </a:p>
          <a:p>
            <a:pPr eaLnBrk="1" hangingPunct="1">
              <a:defRPr/>
            </a:pPr>
            <a:r>
              <a:rPr lang="en-US" altLang="en-US" kern="0" dirty="0">
                <a:ea typeface="ＭＳ Ｐゴシック" panose="020B0600070205080204" pitchFamily="34" charset="-128"/>
              </a:rPr>
              <a:t>How much can I expect to receive?</a:t>
            </a:r>
          </a:p>
          <a:p>
            <a:pPr eaLnBrk="1" hangingPunct="1">
              <a:defRPr/>
            </a:pPr>
            <a:r>
              <a:rPr lang="en-US" altLang="en-US" kern="0" dirty="0">
                <a:ea typeface="ＭＳ Ｐゴシック" panose="020B0600070205080204" pitchFamily="34" charset="-128"/>
              </a:rPr>
              <a:t>When should I apply for Social Security?</a:t>
            </a:r>
          </a:p>
          <a:p>
            <a:pPr eaLnBrk="1" hangingPunct="1">
              <a:defRPr/>
            </a:pPr>
            <a:r>
              <a:rPr lang="en-US" altLang="en-US" kern="0" dirty="0">
                <a:ea typeface="ＭＳ Ｐゴシック" panose="020B0600070205080204" pitchFamily="34" charset="-128"/>
              </a:rPr>
              <a:t>How can I maximize my benefits?</a:t>
            </a:r>
          </a:p>
          <a:p>
            <a:pPr eaLnBrk="1" hangingPunct="1">
              <a:defRPr/>
            </a:pPr>
            <a:r>
              <a:rPr lang="en-US" altLang="en-US" kern="0" dirty="0">
                <a:ea typeface="ＭＳ Ｐゴシック" panose="020B0600070205080204" pitchFamily="34" charset="-128"/>
              </a:rPr>
              <a:t>Will Social Security be enough to live on in retirement?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4BE6A81-3725-5A48-82BE-84B357875C3B}"/>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2">
                  <a:alpha val="70000"/>
                </a:schemeClr>
              </a:solidFill>
            </a:endParaRPr>
          </a:p>
        </p:txBody>
      </p:sp>
      <p:sp>
        <p:nvSpPr>
          <p:cNvPr id="15" name="Title 2">
            <a:extLst>
              <a:ext uri="{FF2B5EF4-FFF2-40B4-BE49-F238E27FC236}">
                <a16:creationId xmlns:a16="http://schemas.microsoft.com/office/drawing/2014/main" id="{BC69B183-1E43-C141-B7EB-D5DC7B4E51C9}"/>
              </a:ext>
            </a:extLst>
          </p:cNvPr>
          <p:cNvSpPr>
            <a:spLocks noGrp="1"/>
          </p:cNvSpPr>
          <p:nvPr>
            <p:ph type="ctrTitle"/>
          </p:nvPr>
        </p:nvSpPr>
        <p:spPr>
          <a:xfrm>
            <a:off x="914400" y="1828800"/>
            <a:ext cx="3282696" cy="2743200"/>
          </a:xfrm>
        </p:spPr>
        <p:txBody>
          <a:bodyPr>
            <a:noAutofit/>
          </a:bodyPr>
          <a:lstStyle/>
          <a:p>
            <a:r>
              <a:rPr lang="en-US" altLang="en-US" dirty="0">
                <a:ea typeface="ＭＳ Ｐゴシック" panose="020B0600070205080204" pitchFamily="34" charset="-128"/>
              </a:rPr>
              <a:t>Maximization Strategy</a:t>
            </a:r>
            <a:endParaRPr lang="en-US" dirty="0"/>
          </a:p>
        </p:txBody>
      </p:sp>
      <p:sp>
        <p:nvSpPr>
          <p:cNvPr id="12" name="Content Placeholder 1">
            <a:extLst>
              <a:ext uri="{FF2B5EF4-FFF2-40B4-BE49-F238E27FC236}">
                <a16:creationId xmlns:a16="http://schemas.microsoft.com/office/drawing/2014/main" id="{BC26DBF3-ADC8-BE4B-9F2F-266DB6277963}"/>
              </a:ext>
            </a:extLst>
          </p:cNvPr>
          <p:cNvSpPr txBox="1">
            <a:spLocks/>
          </p:cNvSpPr>
          <p:nvPr/>
        </p:nvSpPr>
        <p:spPr>
          <a:xfrm>
            <a:off x="5557421" y="2057401"/>
            <a:ext cx="5720179" cy="42291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3688" indent="-293688" fontAlgn="base">
              <a:lnSpc>
                <a:spcPct val="100000"/>
              </a:lnSpc>
              <a:spcAft>
                <a:spcPts val="1000"/>
              </a:spcAft>
              <a:buClr>
                <a:schemeClr val="accent2"/>
              </a:buClr>
              <a:buFont typeface="Franklin Gothic Book" charset="0"/>
              <a:buChar char="▸"/>
              <a:defRPr/>
            </a:pPr>
            <a:r>
              <a:rPr lang="en-US" altLang="en-US" sz="2400" dirty="0">
                <a:solidFill>
                  <a:schemeClr val="tx1"/>
                </a:solidFill>
              </a:rPr>
              <a:t>Where lower-earning spouse’s PIA is more than 50% of higher-earning spouse’s PIA</a:t>
            </a:r>
          </a:p>
          <a:p>
            <a:pPr lvl="1" indent="-225425" algn="l" fontAlgn="base">
              <a:lnSpc>
                <a:spcPct val="100000"/>
              </a:lnSpc>
              <a:spcAft>
                <a:spcPct val="0"/>
              </a:spcAft>
              <a:buClr>
                <a:schemeClr val="accent2"/>
              </a:buClr>
              <a:buFont typeface="Arial" panose="020B0604020202020204" pitchFamily="34" charset="0"/>
              <a:buChar char="•"/>
              <a:defRPr/>
            </a:pPr>
            <a:r>
              <a:rPr lang="en-US" altLang="en-US" sz="2400" dirty="0">
                <a:solidFill>
                  <a:schemeClr val="tx1"/>
                </a:solidFill>
              </a:rPr>
              <a:t>Both spouses delay to age 70</a:t>
            </a:r>
          </a:p>
          <a:p>
            <a:pPr lvl="1" indent="-225425" algn="l" fontAlgn="base">
              <a:lnSpc>
                <a:spcPct val="100000"/>
              </a:lnSpc>
              <a:spcAft>
                <a:spcPct val="0"/>
              </a:spcAft>
              <a:buClr>
                <a:schemeClr val="accent2"/>
              </a:buClr>
              <a:buFont typeface="Arial" panose="020B0604020202020204" pitchFamily="34" charset="0"/>
              <a:buChar char="•"/>
              <a:defRPr/>
            </a:pPr>
            <a:r>
              <a:rPr lang="en-US" altLang="en-US" sz="2400" dirty="0">
                <a:solidFill>
                  <a:schemeClr val="tx1"/>
                </a:solidFill>
              </a:rPr>
              <a:t>One spouse takes advantage of spousal benefits as allowed</a:t>
            </a:r>
          </a:p>
          <a:p>
            <a:pPr marL="293688" indent="-293688" fontAlgn="base">
              <a:lnSpc>
                <a:spcPct val="100000"/>
              </a:lnSpc>
              <a:spcBef>
                <a:spcPts val="1500"/>
              </a:spcBef>
              <a:spcAft>
                <a:spcPct val="0"/>
              </a:spcAft>
              <a:buClr>
                <a:schemeClr val="accent2"/>
              </a:buClr>
              <a:buFont typeface="Franklin Gothic Book" charset="0"/>
              <a:buChar char="▸"/>
              <a:defRPr/>
            </a:pPr>
            <a:r>
              <a:rPr lang="en-US" altLang="en-US" sz="2400" dirty="0">
                <a:solidFill>
                  <a:schemeClr val="tx1"/>
                </a:solidFill>
              </a:rPr>
              <a:t>Maximizes lifetime benefits over average or long-life expectancies</a:t>
            </a:r>
          </a:p>
        </p:txBody>
      </p:sp>
      <p:cxnSp>
        <p:nvCxnSpPr>
          <p:cNvPr id="6" name="Straight Connector 5">
            <a:extLst>
              <a:ext uri="{FF2B5EF4-FFF2-40B4-BE49-F238E27FC236}">
                <a16:creationId xmlns:a16="http://schemas.microsoft.com/office/drawing/2014/main" id="{D033F6B8-5A36-0646-A9BA-F084A972AB7F}"/>
              </a:ext>
            </a:extLst>
          </p:cNvPr>
          <p:cNvCxnSpPr>
            <a:cxnSpLocks/>
          </p:cNvCxnSpPr>
          <p:nvPr/>
        </p:nvCxnSpPr>
        <p:spPr>
          <a:xfrm>
            <a:off x="10500776" y="2402799"/>
            <a:ext cx="649233" cy="0"/>
          </a:xfrm>
          <a:prstGeom prst="line">
            <a:avLst/>
          </a:prstGeom>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913386E1-2E7D-4C46-861F-9B98E21CECF1}"/>
              </a:ext>
            </a:extLst>
          </p:cNvPr>
          <p:cNvCxnSpPr>
            <a:cxnSpLocks/>
          </p:cNvCxnSpPr>
          <p:nvPr/>
        </p:nvCxnSpPr>
        <p:spPr>
          <a:xfrm>
            <a:off x="5791201" y="2767850"/>
            <a:ext cx="1240464" cy="0"/>
          </a:xfrm>
          <a:prstGeom prst="line">
            <a:avLst/>
          </a:prstGeom>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Picture Placeholder 7">
            <a:extLst>
              <a:ext uri="{FF2B5EF4-FFF2-40B4-BE49-F238E27FC236}">
                <a16:creationId xmlns:a16="http://schemas.microsoft.com/office/drawing/2014/main" id="{291E3EE2-8E3F-3845-B31F-66DEB73CBFF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0" y="3721396"/>
            <a:ext cx="4720855" cy="2564680"/>
          </a:xfrm>
          <a:prstGeom prst="rect">
            <a:avLst/>
          </a:prstGeom>
          <a:noFill/>
          <a:ln>
            <a:noFill/>
          </a:ln>
        </p:spPr>
      </p:pic>
    </p:spTree>
    <p:extLst>
      <p:ext uri="{BB962C8B-B14F-4D97-AF65-F5344CB8AC3E}">
        <p14:creationId xmlns:p14="http://schemas.microsoft.com/office/powerpoint/2010/main" val="2632606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36091A7-1520-4671-A519-3DC8C0C9AFAE}"/>
              </a:ext>
            </a:extLst>
          </p:cNvPr>
          <p:cNvSpPr>
            <a:spLocks noGrp="1" noChangeArrowheads="1"/>
          </p:cNvSpPr>
          <p:nvPr>
            <p:ph type="title"/>
          </p:nvPr>
        </p:nvSpPr>
        <p:spPr>
          <a:xfrm>
            <a:off x="1981200" y="519113"/>
            <a:ext cx="8229600" cy="1143000"/>
          </a:xfrm>
        </p:spPr>
        <p:txBody>
          <a:bodyPr/>
          <a:lstStyle/>
          <a:p>
            <a:pPr algn="ctr" eaLnBrk="1" hangingPunct="1"/>
            <a:r>
              <a:rPr lang="en-US" altLang="en-US" sz="4400" dirty="0">
                <a:solidFill>
                  <a:srgbClr val="000090"/>
                </a:solidFill>
                <a:ea typeface="ＭＳ Ｐゴシック" panose="020B0600070205080204" pitchFamily="34" charset="-128"/>
              </a:rPr>
              <a:t>May Want to Consider Investing </a:t>
            </a:r>
            <a:br>
              <a:rPr lang="en-US" altLang="en-US" sz="4400" dirty="0">
                <a:solidFill>
                  <a:srgbClr val="000090"/>
                </a:solidFill>
                <a:ea typeface="ＭＳ Ｐゴシック" panose="020B0600070205080204" pitchFamily="34" charset="-128"/>
              </a:rPr>
            </a:br>
            <a:r>
              <a:rPr lang="en-US" altLang="en-US" sz="4400" dirty="0">
                <a:solidFill>
                  <a:srgbClr val="000090"/>
                </a:solidFill>
                <a:ea typeface="ＭＳ Ｐゴシック" panose="020B0600070205080204" pitchFamily="34" charset="-128"/>
              </a:rPr>
              <a:t>For Income, Not Growth…</a:t>
            </a:r>
          </a:p>
        </p:txBody>
      </p:sp>
      <p:sp>
        <p:nvSpPr>
          <p:cNvPr id="117763" name="Rectangle 3">
            <a:extLst>
              <a:ext uri="{FF2B5EF4-FFF2-40B4-BE49-F238E27FC236}">
                <a16:creationId xmlns:a16="http://schemas.microsoft.com/office/drawing/2014/main" id="{0AD20BCE-38D9-4682-893E-EAA250F5D295}"/>
              </a:ext>
            </a:extLst>
          </p:cNvPr>
          <p:cNvSpPr>
            <a:spLocks noGrp="1" noChangeArrowheads="1"/>
          </p:cNvSpPr>
          <p:nvPr>
            <p:ph type="body" sz="half" idx="1"/>
          </p:nvPr>
        </p:nvSpPr>
        <p:spPr>
          <a:xfrm>
            <a:off x="2446338" y="1798638"/>
            <a:ext cx="7916862" cy="4525962"/>
          </a:xfrm>
        </p:spPr>
        <p:txBody>
          <a:bodyPr/>
          <a:lstStyle/>
          <a:p>
            <a:pPr>
              <a:defRPr/>
            </a:pPr>
            <a:endParaRPr lang="en-US" sz="2100" dirty="0">
              <a:solidFill>
                <a:srgbClr val="003399"/>
              </a:solidFill>
              <a:latin typeface="Arial Black" charset="0"/>
              <a:ea typeface="ＭＳ Ｐゴシック" charset="0"/>
              <a:cs typeface="ＭＳ Ｐゴシック" charset="0"/>
            </a:endParaRPr>
          </a:p>
          <a:p>
            <a:pPr>
              <a:defRPr/>
            </a:pPr>
            <a:endParaRPr lang="en-US" sz="2100" dirty="0">
              <a:solidFill>
                <a:srgbClr val="003399"/>
              </a:solidFill>
              <a:latin typeface="Arial Black" charset="0"/>
              <a:ea typeface="ＭＳ Ｐゴシック" charset="0"/>
              <a:cs typeface="ＭＳ Ｐゴシック" charset="0"/>
            </a:endParaRPr>
          </a:p>
          <a:p>
            <a:pPr eaLnBrk="1" hangingPunct="1">
              <a:defRPr/>
            </a:pPr>
            <a:r>
              <a:rPr lang="en-US" sz="2100" dirty="0">
                <a:latin typeface="Arial Black" charset="0"/>
                <a:ea typeface="ＭＳ Ｐゴシック" charset="0"/>
                <a:cs typeface="ＭＳ Ｐゴシック" charset="0"/>
              </a:rPr>
              <a:t>Are you invested properly for your phase of life?</a:t>
            </a:r>
          </a:p>
          <a:p>
            <a:pPr>
              <a:defRPr/>
            </a:pPr>
            <a:endParaRPr lang="en-US" sz="2100" dirty="0">
              <a:latin typeface="Arial Black" charset="0"/>
              <a:ea typeface="ＭＳ Ｐゴシック" charset="0"/>
              <a:cs typeface="ＭＳ Ｐゴシック" charset="0"/>
            </a:endParaRPr>
          </a:p>
          <a:p>
            <a:pPr eaLnBrk="1" hangingPunct="1">
              <a:defRPr/>
            </a:pPr>
            <a:r>
              <a:rPr lang="en-US" sz="2100" dirty="0">
                <a:latin typeface="Arial Black" charset="0"/>
                <a:ea typeface="ＭＳ Ｐゴシック" charset="0"/>
                <a:cs typeface="ＭＳ Ｐゴシック" charset="0"/>
              </a:rPr>
              <a:t>Selling shares to get income</a:t>
            </a:r>
          </a:p>
          <a:p>
            <a:pPr>
              <a:defRPr/>
            </a:pPr>
            <a:endParaRPr lang="en-US" sz="2100" dirty="0">
              <a:latin typeface="Arial Black" charset="0"/>
              <a:ea typeface="ＭＳ Ｐゴシック" charset="0"/>
              <a:cs typeface="ＭＳ Ｐゴシック" charset="0"/>
            </a:endParaRPr>
          </a:p>
          <a:p>
            <a:pPr eaLnBrk="1" hangingPunct="1">
              <a:defRPr/>
            </a:pPr>
            <a:r>
              <a:rPr lang="en-US" sz="2100" dirty="0">
                <a:latin typeface="Arial Black" charset="0"/>
                <a:ea typeface="ＭＳ Ｐゴシック" charset="0"/>
                <a:cs typeface="ＭＳ Ｐゴシック" charset="0"/>
              </a:rPr>
              <a:t>Invest for consistent dividends and interest</a:t>
            </a:r>
          </a:p>
          <a:p>
            <a:pPr>
              <a:defRPr/>
            </a:pPr>
            <a:endParaRPr lang="en-US" sz="2100" dirty="0">
              <a:latin typeface="Arial Black" charset="0"/>
              <a:ea typeface="ＭＳ Ｐゴシック" charset="0"/>
              <a:cs typeface="ＭＳ Ｐゴシック" charset="0"/>
            </a:endParaRPr>
          </a:p>
          <a:p>
            <a:pPr algn="ctr">
              <a:defRPr/>
            </a:pPr>
            <a:r>
              <a:rPr lang="en-US" sz="5400" dirty="0">
                <a:solidFill>
                  <a:srgbClr val="002060"/>
                </a:solidFill>
                <a:latin typeface="Arial Black" charset="0"/>
                <a:ea typeface="ＭＳ Ｐゴシック" charset="0"/>
                <a:cs typeface="ＭＳ Ｐゴシック" charset="0"/>
              </a:rPr>
              <a:t>TR = I + G</a:t>
            </a:r>
          </a:p>
          <a:p>
            <a:pPr>
              <a:defRPr/>
            </a:pPr>
            <a:endParaRPr lang="en-US" sz="2100" dirty="0">
              <a:solidFill>
                <a:srgbClr val="003399"/>
              </a:solidFill>
              <a:latin typeface="Arial Black" charset="0"/>
              <a:ea typeface="ＭＳ Ｐゴシック" charset="0"/>
              <a:cs typeface="ＭＳ Ｐゴシック"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A1A7A3-41CA-DF45-BBE4-7F48224BDC7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5DCEC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7B9A0E-165D-48B1-90D2-359E7D6F25F9}" type="slidenum">
              <a:rPr lang="en-US" smtClean="0"/>
              <a:pPr/>
              <a:t>32</a:t>
            </a:fld>
            <a:endParaRPr lang="en-US" dirty="0"/>
          </a:p>
        </p:txBody>
      </p:sp>
      <p:sp>
        <p:nvSpPr>
          <p:cNvPr id="8" name="Google Shape;325;p40">
            <a:extLst>
              <a:ext uri="{FF2B5EF4-FFF2-40B4-BE49-F238E27FC236}">
                <a16:creationId xmlns:a16="http://schemas.microsoft.com/office/drawing/2014/main" id="{6E9908BF-ABE6-8048-B4B2-CFF1E018E116}"/>
              </a:ext>
            </a:extLst>
          </p:cNvPr>
          <p:cNvSpPr txBox="1">
            <a:spLocks/>
          </p:cNvSpPr>
          <p:nvPr/>
        </p:nvSpPr>
        <p:spPr>
          <a:xfrm>
            <a:off x="313552" y="309848"/>
            <a:ext cx="4715647" cy="3358385"/>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5400" b="0" kern="1200">
                <a:solidFill>
                  <a:srgbClr val="5DCECE"/>
                </a:solidFill>
                <a:latin typeface="Montserrat" pitchFamily="2" charset="77"/>
                <a:ea typeface="+mj-ea"/>
                <a:cs typeface="+mj-cs"/>
              </a:defRPr>
            </a:lvl1pPr>
          </a:lstStyle>
          <a:p>
            <a:pPr>
              <a:spcBef>
                <a:spcPts val="0"/>
              </a:spcBef>
            </a:pPr>
            <a:r>
              <a:rPr lang="en-US" sz="4800" dirty="0">
                <a:solidFill>
                  <a:schemeClr val="tx1"/>
                </a:solidFill>
                <a:latin typeface="+mj-lt"/>
                <a:ea typeface="Helvetica Neue" panose="02000503000000020004" pitchFamily="2" charset="0"/>
                <a:cs typeface="Arial" panose="020B0604020202020204" pitchFamily="34" charset="0"/>
              </a:rPr>
              <a:t>The Withdrawal Method: </a:t>
            </a:r>
            <a:r>
              <a:rPr lang="en-US" sz="4000" dirty="0">
                <a:solidFill>
                  <a:schemeClr val="tx1"/>
                </a:solidFill>
                <a:latin typeface="+mj-lt"/>
                <a:ea typeface="Helvetica Neue" panose="02000503000000020004" pitchFamily="2" charset="0"/>
                <a:cs typeface="Arial" panose="020B0604020202020204" pitchFamily="34" charset="0"/>
              </a:rPr>
              <a:t>“Engineered” Retirement Income</a:t>
            </a:r>
            <a:endParaRPr lang="en-US" sz="4800" dirty="0">
              <a:solidFill>
                <a:schemeClr val="tx1"/>
              </a:solidFill>
              <a:latin typeface="+mj-lt"/>
              <a:ea typeface="Helvetica Neue" panose="02000503000000020004" pitchFamily="2"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A1784258-C4C2-2A4D-955D-B8FF1FA7F6BC}"/>
              </a:ext>
            </a:extLst>
          </p:cNvPr>
          <p:cNvGraphicFramePr>
            <a:graphicFrameLocks noGrp="1"/>
          </p:cNvGraphicFramePr>
          <p:nvPr/>
        </p:nvGraphicFramePr>
        <p:xfrm>
          <a:off x="5247267" y="1221680"/>
          <a:ext cx="6340128" cy="4639473"/>
        </p:xfrm>
        <a:graphic>
          <a:graphicData uri="http://schemas.openxmlformats.org/drawingml/2006/table">
            <a:tbl>
              <a:tblPr firstRow="1" bandRow="1">
                <a:gradFill rotWithShape="1">
                  <a:gsLst>
                    <a:gs pos="0">
                      <a:srgbClr val="1F5B84">
                        <a:tint val="50000"/>
                        <a:satMod val="300000"/>
                      </a:srgbClr>
                    </a:gs>
                    <a:gs pos="35000">
                      <a:srgbClr val="1F5B84">
                        <a:tint val="37000"/>
                        <a:satMod val="300000"/>
                      </a:srgbClr>
                    </a:gs>
                    <a:gs pos="100000">
                      <a:srgbClr val="1F5B84">
                        <a:tint val="15000"/>
                        <a:satMod val="350000"/>
                      </a:srgbClr>
                    </a:gs>
                  </a:gsLst>
                  <a:lin ang="16200000" scaled="1"/>
                </a:gradFill>
                <a:effectLst>
                  <a:outerShdw blurRad="40000" dist="20000" dir="5400000" rotWithShape="0">
                    <a:srgbClr val="000000">
                      <a:alpha val="38000"/>
                    </a:srgbClr>
                  </a:outerShdw>
                </a:effectLst>
              </a:tblPr>
              <a:tblGrid>
                <a:gridCol w="938589">
                  <a:extLst>
                    <a:ext uri="{9D8B030D-6E8A-4147-A177-3AD203B41FA5}">
                      <a16:colId xmlns:a16="http://schemas.microsoft.com/office/drawing/2014/main" val="2630254952"/>
                    </a:ext>
                  </a:extLst>
                </a:gridCol>
                <a:gridCol w="1238549">
                  <a:extLst>
                    <a:ext uri="{9D8B030D-6E8A-4147-A177-3AD203B41FA5}">
                      <a16:colId xmlns:a16="http://schemas.microsoft.com/office/drawing/2014/main" val="1565060626"/>
                    </a:ext>
                  </a:extLst>
                </a:gridCol>
                <a:gridCol w="1625597">
                  <a:extLst>
                    <a:ext uri="{9D8B030D-6E8A-4147-A177-3AD203B41FA5}">
                      <a16:colId xmlns:a16="http://schemas.microsoft.com/office/drawing/2014/main" val="2178556118"/>
                    </a:ext>
                  </a:extLst>
                </a:gridCol>
                <a:gridCol w="1272794">
                  <a:extLst>
                    <a:ext uri="{9D8B030D-6E8A-4147-A177-3AD203B41FA5}">
                      <a16:colId xmlns:a16="http://schemas.microsoft.com/office/drawing/2014/main" val="920537823"/>
                    </a:ext>
                  </a:extLst>
                </a:gridCol>
                <a:gridCol w="1264599">
                  <a:extLst>
                    <a:ext uri="{9D8B030D-6E8A-4147-A177-3AD203B41FA5}">
                      <a16:colId xmlns:a16="http://schemas.microsoft.com/office/drawing/2014/main" val="3021549100"/>
                    </a:ext>
                  </a:extLst>
                </a:gridCol>
              </a:tblGrid>
              <a:tr h="387421">
                <a:tc gridSpan="5">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a:t>Market History</a:t>
                      </a: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1F5B84"/>
                    </a:solidFill>
                  </a:tcPr>
                </a:tc>
                <a:tc hMerge="1">
                  <a:txBody>
                    <a:bodyPr/>
                    <a:lstStyle/>
                    <a:p>
                      <a:endParaRPr lang="en-US" sz="1200" dirty="0"/>
                    </a:p>
                  </a:txBody>
                  <a:tcPr>
                    <a:solidFill>
                      <a:schemeClr val="tx2">
                        <a:lumMod val="50000"/>
                      </a:schemeClr>
                    </a:solidFill>
                  </a:tcPr>
                </a:tc>
                <a:tc hMerge="1">
                  <a:txBody>
                    <a:bodyPr/>
                    <a:lstStyle/>
                    <a:p>
                      <a:endParaRPr lang="en-US" sz="1200" dirty="0"/>
                    </a:p>
                  </a:txBody>
                  <a:tcPr>
                    <a:solidFill>
                      <a:schemeClr val="tx2">
                        <a:lumMod val="50000"/>
                      </a:schemeClr>
                    </a:solidFill>
                  </a:tcPr>
                </a:tc>
                <a:tc hMerge="1">
                  <a:txBody>
                    <a:bodyPr/>
                    <a:lstStyle/>
                    <a:p>
                      <a:endParaRPr lang="en-US" sz="1200" dirty="0"/>
                    </a:p>
                  </a:txBody>
                  <a:tcPr>
                    <a:solidFill>
                      <a:schemeClr val="tx2">
                        <a:lumMod val="50000"/>
                      </a:schemeClr>
                    </a:solidFill>
                  </a:tcPr>
                </a:tc>
                <a:tc hMerge="1">
                  <a:txBody>
                    <a:bodyPr/>
                    <a:lstStyle/>
                    <a:p>
                      <a:endParaRPr lang="en-US" sz="1200" dirty="0"/>
                    </a:p>
                  </a:txBody>
                  <a:tcPr>
                    <a:solidFill>
                      <a:schemeClr val="tx2">
                        <a:lumMod val="50000"/>
                      </a:schemeClr>
                    </a:solidFill>
                  </a:tcPr>
                </a:tc>
                <a:extLst>
                  <a:ext uri="{0D108BD9-81ED-4DB2-BD59-A6C34878D82A}">
                    <a16:rowId xmlns:a16="http://schemas.microsoft.com/office/drawing/2014/main" val="2662461008"/>
                  </a:ext>
                </a:extLst>
              </a:tr>
              <a:tr h="3037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DATE</a:t>
                      </a:r>
                      <a:endParaRPr lang="en-US" sz="1100" b="1"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25400" cap="flat" cmpd="sng" algn="ctr">
                      <a:solidFill>
                        <a:srgbClr val="FFFFFF"/>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BEG. CAS</a:t>
                      </a:r>
                      <a:endParaRPr lang="en-US" sz="1100" b="1"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25400" cap="flat" cmpd="sng" algn="ctr">
                      <a:solidFill>
                        <a:srgbClr val="FFFFFF"/>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dirty="0"/>
                        <a:t>S&amp;P 500 Total Return</a:t>
                      </a:r>
                      <a:endParaRPr lang="en-US" sz="1100" b="1"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25400" cap="flat" cmpd="sng" algn="ctr">
                      <a:solidFill>
                        <a:srgbClr val="FFFFFF"/>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WITHDRAWAL</a:t>
                      </a:r>
                      <a:endParaRPr lang="en-US" sz="1100" b="1"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25400" cap="flat" cmpd="sng" algn="ctr">
                      <a:solidFill>
                        <a:srgbClr val="FFFFFF"/>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END CASH</a:t>
                      </a:r>
                      <a:endParaRPr lang="en-US" sz="1100" b="1"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25400" cap="flat" cmpd="sng" algn="ctr">
                      <a:solidFill>
                        <a:srgbClr val="FFFFFF"/>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1858541176"/>
                  </a:ext>
                </a:extLst>
              </a:tr>
              <a:tr h="3037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$1,000,000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-9.10%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40,000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$871,496</a:t>
                      </a: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150793872"/>
                  </a:ext>
                </a:extLst>
              </a:tr>
              <a:tr h="3037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1/2001</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$871,496</a:t>
                      </a: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-11.89%</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40,000</a:t>
                      </a:r>
                      <a:endParaRPr kumimoji="0" lang="en-US" sz="1100" b="0" i="0" u="none" strike="noStrike" kern="1200" cap="none" spc="0" normalizeH="0" baseline="0" noProof="0" dirty="0">
                        <a:ln>
                          <a:noFill/>
                        </a:ln>
                        <a:solidFill>
                          <a:schemeClr val="bg1">
                            <a:lumMod val="75000"/>
                            <a:lumOff val="25000"/>
                          </a:scheme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$728,734</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2559934483"/>
                  </a:ext>
                </a:extLst>
              </a:tr>
              <a:tr h="3037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1/2002</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$728,734</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-22.10%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40,000</a:t>
                      </a:r>
                      <a:endParaRPr kumimoji="0" lang="en-US" sz="1100" b="0" i="0" u="none" strike="noStrike" kern="1200" cap="none" spc="0" normalizeH="0" baseline="0" noProof="0" dirty="0">
                        <a:ln>
                          <a:noFill/>
                        </a:ln>
                        <a:solidFill>
                          <a:schemeClr val="bg1">
                            <a:lumMod val="75000"/>
                            <a:lumOff val="25000"/>
                          </a:scheme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$531,372</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45281729"/>
                  </a:ext>
                </a:extLst>
              </a:tr>
              <a:tr h="3037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1/2003</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$531,372</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28.68%</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40,000</a:t>
                      </a:r>
                      <a:endParaRPr kumimoji="0" lang="en-US" sz="1100" b="0" i="0" u="none" strike="noStrike" kern="1200" cap="none" spc="0" normalizeH="0" baseline="0" noProof="0" dirty="0">
                        <a:ln>
                          <a:noFill/>
                        </a:ln>
                        <a:solidFill>
                          <a:schemeClr val="bg1">
                            <a:lumMod val="75000"/>
                            <a:lumOff val="25000"/>
                          </a:scheme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$637,080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2546256228"/>
                  </a:ext>
                </a:extLst>
              </a:tr>
              <a:tr h="3037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1/2004</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$637,080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10.88%</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40,000</a:t>
                      </a:r>
                      <a:endParaRPr kumimoji="0" lang="en-US" sz="1100" b="0" i="0" u="none" strike="noStrike" kern="1200" cap="none" spc="0" normalizeH="0" baseline="0" noProof="0" dirty="0">
                        <a:ln>
                          <a:noFill/>
                        </a:ln>
                        <a:solidFill>
                          <a:schemeClr val="bg1">
                            <a:lumMod val="75000"/>
                            <a:lumOff val="25000"/>
                          </a:scheme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$663,272</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066924107"/>
                  </a:ext>
                </a:extLst>
              </a:tr>
              <a:tr h="3037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1/2005</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$663,272</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4.91%</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40,000</a:t>
                      </a:r>
                      <a:endParaRPr kumimoji="0" lang="en-US" sz="1100" b="0" i="0" u="none" strike="noStrike" kern="1200" cap="none" spc="0" normalizeH="0" baseline="0" noProof="0" dirty="0">
                        <a:ln>
                          <a:noFill/>
                        </a:ln>
                        <a:solidFill>
                          <a:schemeClr val="bg1">
                            <a:lumMod val="75000"/>
                            <a:lumOff val="25000"/>
                          </a:scheme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$654,123</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849197109"/>
                  </a:ext>
                </a:extLst>
              </a:tr>
              <a:tr h="3037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1/2006</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$654,123</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15.79%</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40,000</a:t>
                      </a:r>
                      <a:endParaRPr kumimoji="0" lang="en-US" sz="1100" b="0" i="0" u="none" strike="noStrike" kern="1200" cap="none" spc="0" normalizeH="0" baseline="0" noProof="0" dirty="0">
                        <a:ln>
                          <a:noFill/>
                        </a:ln>
                        <a:solidFill>
                          <a:schemeClr val="bg1">
                            <a:lumMod val="75000"/>
                            <a:lumOff val="25000"/>
                          </a:scheme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$713,949</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952171036"/>
                  </a:ext>
                </a:extLst>
              </a:tr>
              <a:tr h="3037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1/2007</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$713,949</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5.49%</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40,000</a:t>
                      </a:r>
                      <a:endParaRPr kumimoji="0" lang="en-US" sz="1100" b="0" i="0" u="none" strike="noStrike" kern="1200" cap="none" spc="0" normalizeH="0" baseline="0" noProof="0" dirty="0">
                        <a:ln>
                          <a:noFill/>
                        </a:ln>
                        <a:solidFill>
                          <a:schemeClr val="bg1">
                            <a:lumMod val="75000"/>
                            <a:lumOff val="25000"/>
                          </a:scheme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$713,041</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1333858984"/>
                  </a:ext>
                </a:extLst>
              </a:tr>
              <a:tr h="3037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1/2008</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$713,041</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-37.00%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40,000</a:t>
                      </a:r>
                      <a:endParaRPr kumimoji="0" lang="en-US" sz="1100" b="0" i="0" u="none" strike="noStrike" kern="1200" cap="none" spc="0" normalizeH="0" baseline="0" noProof="0" dirty="0">
                        <a:ln>
                          <a:noFill/>
                        </a:ln>
                        <a:solidFill>
                          <a:schemeClr val="bg1">
                            <a:lumMod val="75000"/>
                            <a:lumOff val="25000"/>
                          </a:scheme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$418,385</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284112185"/>
                  </a:ext>
                </a:extLst>
              </a:tr>
              <a:tr h="3037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1/2009</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$418,385</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26.46%</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40,000</a:t>
                      </a:r>
                      <a:endParaRPr kumimoji="0" lang="en-US" sz="1100" b="0" i="0" u="none" strike="noStrike" kern="1200" cap="none" spc="0" normalizeH="0" baseline="0" noProof="0" dirty="0">
                        <a:ln>
                          <a:noFill/>
                        </a:ln>
                        <a:solidFill>
                          <a:schemeClr val="bg1">
                            <a:lumMod val="75000"/>
                            <a:lumOff val="25000"/>
                          </a:scheme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$480,779</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856678225"/>
                  </a:ext>
                </a:extLst>
              </a:tr>
              <a:tr h="3037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1/2010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$480,779</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15.06%</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40,000</a:t>
                      </a:r>
                      <a:endParaRPr kumimoji="0" lang="en-US" sz="1100" b="0" i="0" u="none" strike="noStrike" kern="1200" cap="none" spc="0" normalizeH="0" baseline="0" noProof="0" dirty="0">
                        <a:ln>
                          <a:noFill/>
                        </a:ln>
                        <a:solidFill>
                          <a:schemeClr val="bg1">
                            <a:lumMod val="75000"/>
                            <a:lumOff val="25000"/>
                          </a:scheme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$508,140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9887462"/>
                  </a:ext>
                </a:extLst>
              </a:tr>
              <a:tr h="3037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1/2011</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$508,140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2.11%</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40,000</a:t>
                      </a:r>
                      <a:endParaRPr kumimoji="0" lang="en-US" sz="1100" b="0" i="0" u="none" strike="noStrike" kern="1200" cap="none" spc="0" normalizeH="0" baseline="0" noProof="0" dirty="0">
                        <a:ln>
                          <a:noFill/>
                        </a:ln>
                        <a:solidFill>
                          <a:schemeClr val="bg1">
                            <a:lumMod val="75000"/>
                            <a:lumOff val="25000"/>
                          </a:scheme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$479,099</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2311681725"/>
                  </a:ext>
                </a:extLst>
              </a:tr>
              <a:tr h="30371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1/2012</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$479,099</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16.00%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40,000</a:t>
                      </a:r>
                      <a:endParaRPr kumimoji="0" lang="en-US" sz="1100" b="0" i="0" u="none" strike="noStrike" kern="1200" cap="none" spc="0" normalizeH="0" baseline="0" noProof="0" dirty="0">
                        <a:ln>
                          <a:noFill/>
                        </a:ln>
                        <a:solidFill>
                          <a:schemeClr val="bg1">
                            <a:lumMod val="75000"/>
                            <a:lumOff val="25000"/>
                          </a:scheme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$514,132</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342871040"/>
                  </a:ext>
                </a:extLst>
              </a:tr>
            </a:tbl>
          </a:graphicData>
        </a:graphic>
      </p:graphicFrame>
      <p:sp>
        <p:nvSpPr>
          <p:cNvPr id="14" name="TextBox 13">
            <a:extLst>
              <a:ext uri="{FF2B5EF4-FFF2-40B4-BE49-F238E27FC236}">
                <a16:creationId xmlns:a16="http://schemas.microsoft.com/office/drawing/2014/main" id="{42D3076F-4FCF-744C-8D70-40C05E4B7FC8}"/>
              </a:ext>
            </a:extLst>
          </p:cNvPr>
          <p:cNvSpPr txBox="1"/>
          <p:nvPr/>
        </p:nvSpPr>
        <p:spPr>
          <a:xfrm>
            <a:off x="5851871" y="6070158"/>
            <a:ext cx="6340129" cy="276999"/>
          </a:xfrm>
          <a:prstGeom prst="rect">
            <a:avLst/>
          </a:prstGeom>
          <a:noFill/>
        </p:spPr>
        <p:txBody>
          <a:bodyPr wrap="square" rtlCol="0">
            <a:spAutoFit/>
          </a:bodyPr>
          <a:lstStyle/>
          <a:p>
            <a:pPr defTabSz="1219170">
              <a:buClr>
                <a:srgbClr val="000000"/>
              </a:buClr>
            </a:pPr>
            <a:r>
              <a:rPr lang="en-US" sz="1200" kern="0" dirty="0">
                <a:solidFill>
                  <a:srgbClr val="000000"/>
                </a:solidFill>
                <a:latin typeface="Arial"/>
                <a:cs typeface="Arial"/>
                <a:sym typeface="Arial"/>
              </a:rPr>
              <a:t>*Returns calculated using month end price of the SPTR index published by CBOE </a:t>
            </a:r>
          </a:p>
        </p:txBody>
      </p:sp>
      <p:sp>
        <p:nvSpPr>
          <p:cNvPr id="11" name="Date Placeholder 3">
            <a:extLst>
              <a:ext uri="{FF2B5EF4-FFF2-40B4-BE49-F238E27FC236}">
                <a16:creationId xmlns:a16="http://schemas.microsoft.com/office/drawing/2014/main" id="{5B96A2B4-D03C-4318-B4EA-BBA1284B1C5F}"/>
              </a:ext>
            </a:extLst>
          </p:cNvPr>
          <p:cNvSpPr txBox="1">
            <a:spLocks/>
          </p:cNvSpPr>
          <p:nvPr/>
        </p:nvSpPr>
        <p:spPr>
          <a:xfrm>
            <a:off x="5957196" y="6352171"/>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sp>
        <p:nvSpPr>
          <p:cNvPr id="9" name="Date Placeholder 3">
            <a:extLst>
              <a:ext uri="{FF2B5EF4-FFF2-40B4-BE49-F238E27FC236}">
                <a16:creationId xmlns:a16="http://schemas.microsoft.com/office/drawing/2014/main" id="{FD8E050C-32CC-4A01-B225-D7D3C930D7F3}"/>
              </a:ext>
            </a:extLst>
          </p:cNvPr>
          <p:cNvSpPr txBox="1">
            <a:spLocks/>
          </p:cNvSpPr>
          <p:nvPr/>
        </p:nvSpPr>
        <p:spPr>
          <a:xfrm>
            <a:off x="4976143" y="6297139"/>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rPr>
              <a:t>https://www.ssa.gov/</a:t>
            </a:r>
            <a:endParaRPr lang="en-US" sz="1400" dirty="0">
              <a:solidFill>
                <a:schemeClr val="bg1"/>
              </a:solidFill>
            </a:endParaRPr>
          </a:p>
        </p:txBody>
      </p:sp>
    </p:spTree>
    <p:extLst>
      <p:ext uri="{BB962C8B-B14F-4D97-AF65-F5344CB8AC3E}">
        <p14:creationId xmlns:p14="http://schemas.microsoft.com/office/powerpoint/2010/main" val="300469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25;p40">
            <a:extLst>
              <a:ext uri="{FF2B5EF4-FFF2-40B4-BE49-F238E27FC236}">
                <a16:creationId xmlns:a16="http://schemas.microsoft.com/office/drawing/2014/main" id="{DF9A923E-1273-5748-B3F0-E4F7E6082682}"/>
              </a:ext>
            </a:extLst>
          </p:cNvPr>
          <p:cNvSpPr txBox="1">
            <a:spLocks noGrp="1"/>
          </p:cNvSpPr>
          <p:nvPr>
            <p:ph type="ctrTitle"/>
          </p:nvPr>
        </p:nvSpPr>
        <p:spPr>
          <a:xfrm>
            <a:off x="396542" y="531915"/>
            <a:ext cx="4348144" cy="5247339"/>
          </a:xfrm>
          <a:prstGeom prst="rect">
            <a:avLst/>
          </a:prstGeom>
        </p:spPr>
        <p:txBody>
          <a:bodyPr spcFirstLastPara="1" vert="horz" wrap="square" lIns="121900" tIns="121900" rIns="121900" bIns="121900" rtlCol="0" anchor="t" anchorCtr="0">
            <a:noAutofit/>
          </a:bodyPr>
          <a:lstStyle/>
          <a:p>
            <a:pPr>
              <a:spcBef>
                <a:spcPts val="0"/>
              </a:spcBef>
            </a:pPr>
            <a:r>
              <a:rPr lang="en" sz="4800" dirty="0"/>
              <a:t>The Income Method: </a:t>
            </a:r>
            <a:br>
              <a:rPr lang="en" sz="4267" dirty="0">
                <a:solidFill>
                  <a:srgbClr val="FFFF00"/>
                </a:solidFill>
              </a:rPr>
            </a:br>
            <a:r>
              <a:rPr lang="en" sz="4267" dirty="0">
                <a:solidFill>
                  <a:srgbClr val="FFFFFF"/>
                </a:solidFill>
              </a:rPr>
              <a:t>Spending the dividend only</a:t>
            </a:r>
            <a:endParaRPr sz="4267" dirty="0">
              <a:solidFill>
                <a:srgbClr val="FFFFFF"/>
              </a:solidFill>
            </a:endParaRPr>
          </a:p>
        </p:txBody>
      </p:sp>
      <p:sp>
        <p:nvSpPr>
          <p:cNvPr id="2" name="TextBox 1">
            <a:extLst>
              <a:ext uri="{FF2B5EF4-FFF2-40B4-BE49-F238E27FC236}">
                <a16:creationId xmlns:a16="http://schemas.microsoft.com/office/drawing/2014/main" id="{17A9526C-9501-41FE-BA62-A1F656B993EA}"/>
              </a:ext>
            </a:extLst>
          </p:cNvPr>
          <p:cNvSpPr txBox="1"/>
          <p:nvPr/>
        </p:nvSpPr>
        <p:spPr>
          <a:xfrm>
            <a:off x="5863330" y="6007549"/>
            <a:ext cx="6487956" cy="276999"/>
          </a:xfrm>
          <a:prstGeom prst="rect">
            <a:avLst/>
          </a:prstGeom>
          <a:noFill/>
        </p:spPr>
        <p:txBody>
          <a:bodyPr wrap="square" rtlCol="0">
            <a:spAutoFit/>
          </a:bodyPr>
          <a:lstStyle/>
          <a:p>
            <a:r>
              <a:rPr lang="en-US" sz="1200" dirty="0"/>
              <a:t>*Returns calculated using month end price of the SPTR index published by CBOE </a:t>
            </a:r>
          </a:p>
        </p:txBody>
      </p:sp>
      <p:graphicFrame>
        <p:nvGraphicFramePr>
          <p:cNvPr id="7" name="Table 6">
            <a:extLst>
              <a:ext uri="{FF2B5EF4-FFF2-40B4-BE49-F238E27FC236}">
                <a16:creationId xmlns:a16="http://schemas.microsoft.com/office/drawing/2014/main" id="{E4F79912-5D31-F841-ABA9-2FA64C9A66FA}"/>
              </a:ext>
            </a:extLst>
          </p:cNvPr>
          <p:cNvGraphicFramePr>
            <a:graphicFrameLocks noGrp="1"/>
          </p:cNvGraphicFramePr>
          <p:nvPr>
            <p:extLst>
              <p:ext uri="{D42A27DB-BD31-4B8C-83A1-F6EECF244321}">
                <p14:modId xmlns:p14="http://schemas.microsoft.com/office/powerpoint/2010/main" val="2481887652"/>
              </p:ext>
            </p:extLst>
          </p:nvPr>
        </p:nvGraphicFramePr>
        <p:xfrm>
          <a:off x="5159887" y="1100535"/>
          <a:ext cx="6356921" cy="4656930"/>
        </p:xfrm>
        <a:graphic>
          <a:graphicData uri="http://schemas.openxmlformats.org/drawingml/2006/table">
            <a:tbl>
              <a:tblPr firstRow="1" bandRow="1">
                <a:gradFill rotWithShape="1">
                  <a:gsLst>
                    <a:gs pos="0">
                      <a:srgbClr val="1F5B84">
                        <a:tint val="50000"/>
                        <a:satMod val="300000"/>
                      </a:srgbClr>
                    </a:gs>
                    <a:gs pos="35000">
                      <a:srgbClr val="1F5B84">
                        <a:tint val="37000"/>
                        <a:satMod val="300000"/>
                      </a:srgbClr>
                    </a:gs>
                    <a:gs pos="100000">
                      <a:srgbClr val="1F5B84">
                        <a:tint val="15000"/>
                        <a:satMod val="350000"/>
                      </a:srgbClr>
                    </a:gs>
                  </a:gsLst>
                  <a:lin ang="16200000" scaled="1"/>
                </a:gradFill>
                <a:effectLst>
                  <a:outerShdw blurRad="40000" dist="20000" dir="5400000" rotWithShape="0">
                    <a:srgbClr val="000000">
                      <a:alpha val="38000"/>
                    </a:srgbClr>
                  </a:outerShdw>
                </a:effectLst>
              </a:tblPr>
              <a:tblGrid>
                <a:gridCol w="941075">
                  <a:extLst>
                    <a:ext uri="{9D8B030D-6E8A-4147-A177-3AD203B41FA5}">
                      <a16:colId xmlns:a16="http://schemas.microsoft.com/office/drawing/2014/main" val="2630254952"/>
                    </a:ext>
                  </a:extLst>
                </a:gridCol>
                <a:gridCol w="1241829">
                  <a:extLst>
                    <a:ext uri="{9D8B030D-6E8A-4147-A177-3AD203B41FA5}">
                      <a16:colId xmlns:a16="http://schemas.microsoft.com/office/drawing/2014/main" val="1565060626"/>
                    </a:ext>
                  </a:extLst>
                </a:gridCol>
                <a:gridCol w="1629902">
                  <a:extLst>
                    <a:ext uri="{9D8B030D-6E8A-4147-A177-3AD203B41FA5}">
                      <a16:colId xmlns:a16="http://schemas.microsoft.com/office/drawing/2014/main" val="2178556118"/>
                    </a:ext>
                  </a:extLst>
                </a:gridCol>
                <a:gridCol w="1276167">
                  <a:extLst>
                    <a:ext uri="{9D8B030D-6E8A-4147-A177-3AD203B41FA5}">
                      <a16:colId xmlns:a16="http://schemas.microsoft.com/office/drawing/2014/main" val="920537823"/>
                    </a:ext>
                  </a:extLst>
                </a:gridCol>
                <a:gridCol w="1267948">
                  <a:extLst>
                    <a:ext uri="{9D8B030D-6E8A-4147-A177-3AD203B41FA5}">
                      <a16:colId xmlns:a16="http://schemas.microsoft.com/office/drawing/2014/main" val="3021549100"/>
                    </a:ext>
                  </a:extLst>
                </a:gridCol>
              </a:tblGrid>
              <a:tr h="399789">
                <a:tc gridSpan="5">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a:t>Market History</a:t>
                      </a: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1F5B84"/>
                    </a:solidFill>
                  </a:tcPr>
                </a:tc>
                <a:tc hMerge="1">
                  <a:txBody>
                    <a:bodyPr/>
                    <a:lstStyle/>
                    <a:p>
                      <a:endParaRPr lang="en-US" sz="1200" dirty="0"/>
                    </a:p>
                  </a:txBody>
                  <a:tcPr>
                    <a:solidFill>
                      <a:schemeClr val="tx2">
                        <a:lumMod val="50000"/>
                      </a:schemeClr>
                    </a:solidFill>
                  </a:tcPr>
                </a:tc>
                <a:tc hMerge="1">
                  <a:txBody>
                    <a:bodyPr/>
                    <a:lstStyle/>
                    <a:p>
                      <a:endParaRPr lang="en-US" sz="1200" dirty="0"/>
                    </a:p>
                  </a:txBody>
                  <a:tcPr>
                    <a:solidFill>
                      <a:schemeClr val="tx2">
                        <a:lumMod val="50000"/>
                      </a:schemeClr>
                    </a:solidFill>
                  </a:tcPr>
                </a:tc>
                <a:tc hMerge="1">
                  <a:txBody>
                    <a:bodyPr/>
                    <a:lstStyle/>
                    <a:p>
                      <a:endParaRPr lang="en-US" sz="1200" dirty="0"/>
                    </a:p>
                  </a:txBody>
                  <a:tcPr>
                    <a:solidFill>
                      <a:schemeClr val="tx2">
                        <a:lumMod val="50000"/>
                      </a:schemeClr>
                    </a:solidFill>
                  </a:tcPr>
                </a:tc>
                <a:tc hMerge="1">
                  <a:txBody>
                    <a:bodyPr/>
                    <a:lstStyle/>
                    <a:p>
                      <a:endParaRPr lang="en-US" sz="1200" dirty="0"/>
                    </a:p>
                  </a:txBody>
                  <a:tcPr>
                    <a:solidFill>
                      <a:schemeClr val="tx2">
                        <a:lumMod val="50000"/>
                      </a:schemeClr>
                    </a:solidFill>
                  </a:tcPr>
                </a:tc>
                <a:extLst>
                  <a:ext uri="{0D108BD9-81ED-4DB2-BD59-A6C34878D82A}">
                    <a16:rowId xmlns:a16="http://schemas.microsoft.com/office/drawing/2014/main" val="2662461008"/>
                  </a:ext>
                </a:extLst>
              </a:tr>
              <a:tr h="32960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DATE</a:t>
                      </a:r>
                      <a:endParaRPr lang="en-US" sz="1100" b="1"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25400" cap="flat" cmpd="sng" algn="ctr">
                      <a:solidFill>
                        <a:srgbClr val="FFFFFF"/>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BEG. CAS</a:t>
                      </a:r>
                      <a:endParaRPr lang="en-US" sz="1100" b="1"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25400" cap="flat" cmpd="sng" algn="ctr">
                      <a:solidFill>
                        <a:srgbClr val="FFFFFF"/>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100" dirty="0"/>
                        <a:t>S&amp;P 500 Total Return</a:t>
                      </a:r>
                      <a:endParaRPr lang="en-US" sz="1100" b="1"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25400" cap="flat" cmpd="sng" algn="ctr">
                      <a:solidFill>
                        <a:srgbClr val="FFFFFF"/>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DIVIDEND</a:t>
                      </a:r>
                      <a:endParaRPr lang="en-US" sz="1100" b="1"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25400" cap="flat" cmpd="sng" algn="ctr">
                      <a:solidFill>
                        <a:srgbClr val="FFFFFF"/>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END CASH</a:t>
                      </a:r>
                      <a:endParaRPr lang="en-US" sz="1100" b="1"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25400" cap="flat" cmpd="sng" algn="ctr">
                      <a:solidFill>
                        <a:srgbClr val="FFFFFF"/>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1858541176"/>
                  </a:ext>
                </a:extLst>
              </a:tr>
              <a:tr h="29771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$1,000,000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-9.10%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15,000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$894,909</a:t>
                      </a: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150793872"/>
                  </a:ext>
                </a:extLst>
              </a:tr>
              <a:tr h="3024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1/2001</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$894,909</a:t>
                      </a: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-11.89%</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15,000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$773,850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2559934483"/>
                  </a:ext>
                </a:extLst>
              </a:tr>
              <a:tr h="3024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1/2002</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$773,850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-22.10%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15,000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$589,209</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45281729"/>
                  </a:ext>
                </a:extLst>
              </a:tr>
              <a:tr h="3024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1/2003</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$589,209</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28.68%</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15,000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$740,704</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2546256228"/>
                  </a:ext>
                </a:extLst>
              </a:tr>
              <a:tr h="3024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1/2004</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$740,704</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10.88%</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15,000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$805,132</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066924107"/>
                  </a:ext>
                </a:extLst>
              </a:tr>
              <a:tr h="3024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1/2005</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$805,132</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4.91%</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15,000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$829,031</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849197109"/>
                  </a:ext>
                </a:extLst>
              </a:tr>
              <a:tr h="3024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1/2006</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$829,031</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15.79%</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15,000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$943,663</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952171036"/>
                  </a:ext>
                </a:extLst>
              </a:tr>
              <a:tr h="3024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1/2007</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$943,663</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5.49%</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15,000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$980,458</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1333858984"/>
                  </a:ext>
                </a:extLst>
              </a:tr>
              <a:tr h="3024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1/2008</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$980,458</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-37.00%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15,000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$606,142</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284112185"/>
                  </a:ext>
                </a:extLst>
              </a:tr>
              <a:tr h="3024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1/2009</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$606,142</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26.46%</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15,000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$748,431</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856678225"/>
                  </a:ext>
                </a:extLst>
              </a:tr>
              <a:tr h="3024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1/2010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$748,431</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15.06%</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15,000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$844,273</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9887462"/>
                  </a:ext>
                </a:extLst>
              </a:tr>
              <a:tr h="3024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1/2011</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$844,273</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2.11%</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15,000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$847,187</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2311681725"/>
                  </a:ext>
                </a:extLst>
              </a:tr>
              <a:tr h="3024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1/2012</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$847,187</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16.00%</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15,000</a:t>
                      </a:r>
                      <a:endParaRPr kumimoji="0" lang="en-US" sz="1100" b="0" i="0" u="none" strike="noStrike" kern="1200" cap="none" spc="0" normalizeH="0" baseline="0" noProof="0" dirty="0">
                        <a:ln>
                          <a:noFill/>
                        </a:ln>
                        <a:solidFill>
                          <a:schemeClr val="bg1">
                            <a:lumMod val="75000"/>
                            <a:lumOff val="25000"/>
                          </a:schemeClr>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$967,152</a:t>
                      </a:r>
                      <a:endParaRPr lang="en-US" sz="11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342871040"/>
                  </a:ext>
                </a:extLst>
              </a:tr>
            </a:tbl>
          </a:graphicData>
        </a:graphic>
      </p:graphicFrame>
      <p:sp>
        <p:nvSpPr>
          <p:cNvPr id="6" name="Date Placeholder 3">
            <a:extLst>
              <a:ext uri="{FF2B5EF4-FFF2-40B4-BE49-F238E27FC236}">
                <a16:creationId xmlns:a16="http://schemas.microsoft.com/office/drawing/2014/main" id="{8A9A0FFF-741E-49AA-B5C0-A245655436D6}"/>
              </a:ext>
            </a:extLst>
          </p:cNvPr>
          <p:cNvSpPr txBox="1">
            <a:spLocks/>
          </p:cNvSpPr>
          <p:nvPr/>
        </p:nvSpPr>
        <p:spPr>
          <a:xfrm>
            <a:off x="5863330" y="6345605"/>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chemeClr val="bg1"/>
                </a:solidFill>
              </a:rPr>
              <a:t>https://www.ssa.gov/</a:t>
            </a:r>
          </a:p>
        </p:txBody>
      </p:sp>
    </p:spTree>
    <p:extLst>
      <p:ext uri="{BB962C8B-B14F-4D97-AF65-F5344CB8AC3E}">
        <p14:creationId xmlns:p14="http://schemas.microsoft.com/office/powerpoint/2010/main" val="22459777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5B1E13F-8928-4934-93E6-1197485D4B7D}"/>
              </a:ext>
            </a:extLst>
          </p:cNvPr>
          <p:cNvSpPr txBox="1"/>
          <p:nvPr/>
        </p:nvSpPr>
        <p:spPr>
          <a:xfrm>
            <a:off x="9571285" y="6430350"/>
            <a:ext cx="2133035" cy="297517"/>
          </a:xfrm>
          <a:prstGeom prst="rect">
            <a:avLst/>
          </a:prstGeom>
          <a:noFill/>
        </p:spPr>
        <p:txBody>
          <a:bodyPr wrap="square" rtlCol="0">
            <a:spAutoFit/>
          </a:bodyPr>
          <a:lstStyle/>
          <a:p>
            <a:r>
              <a:rPr lang="en-US" sz="2000" baseline="30000" dirty="0"/>
              <a:t>Source: www.ycharts.com</a:t>
            </a:r>
          </a:p>
        </p:txBody>
      </p:sp>
      <p:sp>
        <p:nvSpPr>
          <p:cNvPr id="3" name="Slide Number Placeholder 2">
            <a:extLst>
              <a:ext uri="{FF2B5EF4-FFF2-40B4-BE49-F238E27FC236}">
                <a16:creationId xmlns:a16="http://schemas.microsoft.com/office/drawing/2014/main" id="{E7A1A7A3-41CA-DF45-BBE4-7F48224BDC7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5DCEC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7B9A0E-165D-48B1-90D2-359E7D6F25F9}" type="slidenum">
              <a:rPr lang="en-US" smtClean="0"/>
              <a:pPr/>
              <a:t>34</a:t>
            </a:fld>
            <a:endParaRPr lang="en-US" dirty="0"/>
          </a:p>
        </p:txBody>
      </p:sp>
      <p:sp>
        <p:nvSpPr>
          <p:cNvPr id="4" name="Date Placeholder 3">
            <a:extLst>
              <a:ext uri="{FF2B5EF4-FFF2-40B4-BE49-F238E27FC236}">
                <a16:creationId xmlns:a16="http://schemas.microsoft.com/office/drawing/2014/main" id="{BB0EEB33-622C-8A45-8B19-5DA98DBD3B4A}"/>
              </a:ext>
            </a:extLst>
          </p:cNvPr>
          <p:cNvSpPr>
            <a:spLocks noGrp="1"/>
          </p:cNvSpPr>
          <p:nvPr>
            <p:ph type="dt" sz="half" idx="4294967295"/>
          </p:nvPr>
        </p:nvSpPr>
        <p:spPr>
          <a:xfrm>
            <a:off x="4976143" y="6297139"/>
            <a:ext cx="2743200" cy="365125"/>
          </a:xfrm>
          <a:prstGeom prst="rect">
            <a:avLst/>
          </a:prstGeom>
        </p:spPr>
        <p:txBody>
          <a:bodyPr/>
          <a:lstStyle/>
          <a:p>
            <a:r>
              <a:rPr lang="en-US" sz="1400" dirty="0">
                <a:solidFill>
                  <a:schemeClr val="bg1"/>
                </a:solidFill>
              </a:rPr>
              <a:t>https://www.ssa.gov/</a:t>
            </a:r>
          </a:p>
        </p:txBody>
      </p:sp>
      <p:sp>
        <p:nvSpPr>
          <p:cNvPr id="11" name="Content Placeholder 2">
            <a:extLst>
              <a:ext uri="{FF2B5EF4-FFF2-40B4-BE49-F238E27FC236}">
                <a16:creationId xmlns:a16="http://schemas.microsoft.com/office/drawing/2014/main" id="{296275AD-5413-CC40-B086-2EA5BBDCDB86}"/>
              </a:ext>
            </a:extLst>
          </p:cNvPr>
          <p:cNvSpPr txBox="1">
            <a:spLocks/>
          </p:cNvSpPr>
          <p:nvPr/>
        </p:nvSpPr>
        <p:spPr>
          <a:xfrm>
            <a:off x="5205630" y="868188"/>
            <a:ext cx="5432172" cy="2702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spcBef>
                <a:spcPts val="600"/>
              </a:spcBef>
              <a:buFont typeface="Arial" panose="020B0604020202020204" pitchFamily="34" charset="0"/>
              <a:buNone/>
            </a:pPr>
            <a:r>
              <a:rPr lang="en-US" sz="1500" b="1" dirty="0">
                <a:solidFill>
                  <a:schemeClr val="bg1">
                    <a:lumMod val="75000"/>
                    <a:lumOff val="25000"/>
                  </a:schemeClr>
                </a:solidFill>
                <a:latin typeface="Franklin Gothic Demi" panose="020B0603020102020204" pitchFamily="34" charset="0"/>
              </a:rPr>
              <a:t>Investment 2: *</a:t>
            </a:r>
            <a:r>
              <a:rPr lang="en-US" sz="1500" dirty="0">
                <a:solidFill>
                  <a:schemeClr val="bg1">
                    <a:lumMod val="75000"/>
                    <a:lumOff val="25000"/>
                  </a:schemeClr>
                </a:solidFill>
                <a:latin typeface="Franklin Gothic Medium Cond" panose="020B0606030402020204" pitchFamily="34" charset="0"/>
              </a:rPr>
              <a:t>Assumption 4.000%     </a:t>
            </a:r>
            <a:r>
              <a:rPr lang="en-US" sz="1500" b="1" dirty="0">
                <a:solidFill>
                  <a:schemeClr val="bg1">
                    <a:lumMod val="75000"/>
                    <a:lumOff val="25000"/>
                  </a:schemeClr>
                </a:solidFill>
                <a:latin typeface="Franklin Gothic Demi" panose="020B0603020102020204" pitchFamily="34" charset="0"/>
              </a:rPr>
              <a:t>Monthly Income: </a:t>
            </a:r>
            <a:r>
              <a:rPr lang="en-US" sz="1500" dirty="0">
                <a:solidFill>
                  <a:schemeClr val="bg1">
                    <a:lumMod val="75000"/>
                    <a:lumOff val="25000"/>
                  </a:schemeClr>
                </a:solidFill>
                <a:latin typeface="Franklin Gothic Medium Cond" panose="020B0606030402020204" pitchFamily="34" charset="0"/>
              </a:rPr>
              <a:t>$3,333.33</a:t>
            </a:r>
          </a:p>
        </p:txBody>
      </p:sp>
      <p:sp>
        <p:nvSpPr>
          <p:cNvPr id="8" name="Google Shape;325;p40">
            <a:extLst>
              <a:ext uri="{FF2B5EF4-FFF2-40B4-BE49-F238E27FC236}">
                <a16:creationId xmlns:a16="http://schemas.microsoft.com/office/drawing/2014/main" id="{828EA42E-14D8-7F43-892B-B53BE8B17E1B}"/>
              </a:ext>
            </a:extLst>
          </p:cNvPr>
          <p:cNvSpPr txBox="1">
            <a:spLocks/>
          </p:cNvSpPr>
          <p:nvPr/>
        </p:nvSpPr>
        <p:spPr>
          <a:xfrm>
            <a:off x="320041" y="539931"/>
            <a:ext cx="4548050" cy="4641669"/>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5400" b="0" kern="1200">
                <a:solidFill>
                  <a:srgbClr val="5DCECE"/>
                </a:solidFill>
                <a:latin typeface="Montserrat" pitchFamily="2" charset="77"/>
                <a:ea typeface="+mj-ea"/>
                <a:cs typeface="+mj-cs"/>
              </a:defRPr>
            </a:lvl1pPr>
          </a:lstStyle>
          <a:p>
            <a:pPr>
              <a:spcBef>
                <a:spcPts val="0"/>
              </a:spcBef>
            </a:pPr>
            <a:r>
              <a:rPr lang="en-US" sz="4800" dirty="0">
                <a:solidFill>
                  <a:schemeClr val="tx1"/>
                </a:solidFill>
                <a:latin typeface="+mj-lt"/>
                <a:ea typeface="Helvetica Neue" panose="02000503000000020004" pitchFamily="2" charset="0"/>
                <a:cs typeface="Helvetica Neue" panose="02000503000000020004" pitchFamily="2" charset="0"/>
              </a:rPr>
              <a:t>The True Income Method:</a:t>
            </a:r>
          </a:p>
        </p:txBody>
      </p:sp>
      <p:graphicFrame>
        <p:nvGraphicFramePr>
          <p:cNvPr id="13" name="Table 12">
            <a:extLst>
              <a:ext uri="{FF2B5EF4-FFF2-40B4-BE49-F238E27FC236}">
                <a16:creationId xmlns:a16="http://schemas.microsoft.com/office/drawing/2014/main" id="{52EC24B1-EAA5-534E-8AF2-F24B8F6723F8}"/>
              </a:ext>
            </a:extLst>
          </p:cNvPr>
          <p:cNvGraphicFramePr>
            <a:graphicFrameLocks noGrp="1"/>
          </p:cNvGraphicFramePr>
          <p:nvPr>
            <p:extLst>
              <p:ext uri="{D42A27DB-BD31-4B8C-83A1-F6EECF244321}">
                <p14:modId xmlns:p14="http://schemas.microsoft.com/office/powerpoint/2010/main" val="3421486939"/>
              </p:ext>
            </p:extLst>
          </p:nvPr>
        </p:nvGraphicFramePr>
        <p:xfrm>
          <a:off x="5075984" y="1049320"/>
          <a:ext cx="6584661" cy="5031480"/>
        </p:xfrm>
        <a:graphic>
          <a:graphicData uri="http://schemas.openxmlformats.org/drawingml/2006/table">
            <a:tbl>
              <a:tblPr firstRow="1" bandRow="1">
                <a:gradFill rotWithShape="1">
                  <a:gsLst>
                    <a:gs pos="0">
                      <a:srgbClr val="1F5B84">
                        <a:tint val="50000"/>
                        <a:satMod val="300000"/>
                      </a:srgbClr>
                    </a:gs>
                    <a:gs pos="35000">
                      <a:srgbClr val="1F5B84">
                        <a:tint val="37000"/>
                        <a:satMod val="300000"/>
                      </a:srgbClr>
                    </a:gs>
                    <a:gs pos="100000">
                      <a:srgbClr val="1F5B84">
                        <a:tint val="15000"/>
                        <a:satMod val="350000"/>
                      </a:srgbClr>
                    </a:gs>
                  </a:gsLst>
                  <a:lin ang="16200000" scaled="1"/>
                </a:gradFill>
                <a:effectLst>
                  <a:outerShdw blurRad="40000" dist="20000" dir="5400000" rotWithShape="0">
                    <a:srgbClr val="000000">
                      <a:alpha val="38000"/>
                    </a:srgbClr>
                  </a:outerShdw>
                </a:effectLst>
              </a:tblPr>
              <a:tblGrid>
                <a:gridCol w="974788">
                  <a:extLst>
                    <a:ext uri="{9D8B030D-6E8A-4147-A177-3AD203B41FA5}">
                      <a16:colId xmlns:a16="http://schemas.microsoft.com/office/drawing/2014/main" val="2630254952"/>
                    </a:ext>
                  </a:extLst>
                </a:gridCol>
                <a:gridCol w="1286319">
                  <a:extLst>
                    <a:ext uri="{9D8B030D-6E8A-4147-A177-3AD203B41FA5}">
                      <a16:colId xmlns:a16="http://schemas.microsoft.com/office/drawing/2014/main" val="1565060626"/>
                    </a:ext>
                  </a:extLst>
                </a:gridCol>
                <a:gridCol w="1688295">
                  <a:extLst>
                    <a:ext uri="{9D8B030D-6E8A-4147-A177-3AD203B41FA5}">
                      <a16:colId xmlns:a16="http://schemas.microsoft.com/office/drawing/2014/main" val="2178556118"/>
                    </a:ext>
                  </a:extLst>
                </a:gridCol>
                <a:gridCol w="1321886">
                  <a:extLst>
                    <a:ext uri="{9D8B030D-6E8A-4147-A177-3AD203B41FA5}">
                      <a16:colId xmlns:a16="http://schemas.microsoft.com/office/drawing/2014/main" val="920537823"/>
                    </a:ext>
                  </a:extLst>
                </a:gridCol>
                <a:gridCol w="1313373">
                  <a:extLst>
                    <a:ext uri="{9D8B030D-6E8A-4147-A177-3AD203B41FA5}">
                      <a16:colId xmlns:a16="http://schemas.microsoft.com/office/drawing/2014/main" val="3021549100"/>
                    </a:ext>
                  </a:extLst>
                </a:gridCol>
              </a:tblGrid>
              <a:tr h="437520">
                <a:tc gridSpan="5">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dirty="0"/>
                        <a:t>SIS Income Method</a:t>
                      </a:r>
                      <a:endParaRPr lang="en-US" sz="16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1F5B84"/>
                    </a:solidFill>
                  </a:tcPr>
                </a:tc>
                <a:tc hMerge="1">
                  <a:txBody>
                    <a:bodyPr/>
                    <a:lstStyle/>
                    <a:p>
                      <a:endParaRPr lang="en-US" sz="1200" dirty="0"/>
                    </a:p>
                  </a:txBody>
                  <a:tcPr>
                    <a:solidFill>
                      <a:schemeClr val="tx2">
                        <a:lumMod val="50000"/>
                      </a:schemeClr>
                    </a:solidFill>
                  </a:tcPr>
                </a:tc>
                <a:tc hMerge="1">
                  <a:txBody>
                    <a:bodyPr/>
                    <a:lstStyle/>
                    <a:p>
                      <a:endParaRPr lang="en-US" sz="1200" dirty="0"/>
                    </a:p>
                  </a:txBody>
                  <a:tcPr>
                    <a:solidFill>
                      <a:schemeClr val="tx2">
                        <a:lumMod val="50000"/>
                      </a:schemeClr>
                    </a:solidFill>
                  </a:tcPr>
                </a:tc>
                <a:tc hMerge="1">
                  <a:txBody>
                    <a:bodyPr/>
                    <a:lstStyle/>
                    <a:p>
                      <a:endParaRPr lang="en-US" sz="1200" dirty="0"/>
                    </a:p>
                  </a:txBody>
                  <a:tcPr>
                    <a:solidFill>
                      <a:schemeClr val="tx2">
                        <a:lumMod val="50000"/>
                      </a:schemeClr>
                    </a:solidFill>
                  </a:tcPr>
                </a:tc>
                <a:tc hMerge="1">
                  <a:txBody>
                    <a:bodyPr/>
                    <a:lstStyle/>
                    <a:p>
                      <a:endParaRPr lang="en-US" sz="1200" dirty="0"/>
                    </a:p>
                  </a:txBody>
                  <a:tcPr>
                    <a:solidFill>
                      <a:schemeClr val="tx2">
                        <a:lumMod val="50000"/>
                      </a:schemeClr>
                    </a:solidFill>
                  </a:tcPr>
                </a:tc>
                <a:extLst>
                  <a:ext uri="{0D108BD9-81ED-4DB2-BD59-A6C34878D82A}">
                    <a16:rowId xmlns:a16="http://schemas.microsoft.com/office/drawing/2014/main" val="2662461008"/>
                  </a:ext>
                </a:extLst>
              </a:tr>
              <a:tr h="328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DATE</a:t>
                      </a:r>
                      <a:endParaRPr lang="en-US" sz="1100" b="1"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25400" cap="flat" cmpd="sng" algn="ctr">
                      <a:solidFill>
                        <a:srgbClr val="FFFFFF"/>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BEG. CAS</a:t>
                      </a:r>
                      <a:endParaRPr lang="en-US" sz="1100" b="1"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25400" cap="flat" cmpd="sng" algn="ctr">
                      <a:solidFill>
                        <a:srgbClr val="FFFFFF"/>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SIS Return</a:t>
                      </a:r>
                      <a:endParaRPr lang="en-US" sz="1100" b="1"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25400" cap="flat" cmpd="sng" algn="ctr">
                      <a:solidFill>
                        <a:srgbClr val="FFFFFF"/>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a:t>INCOME</a:t>
                      </a:r>
                      <a:endParaRPr lang="en-US" sz="1100" b="1"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25400" cap="flat" cmpd="sng" algn="ctr">
                      <a:solidFill>
                        <a:srgbClr val="FFFFFF"/>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100" dirty="0"/>
                        <a:t>END CASH</a:t>
                      </a:r>
                      <a:endParaRPr lang="en-US" sz="1100" b="1"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marL="108855" marR="108855" marT="54428" marB="54428">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25400" cap="flat" cmpd="sng" algn="ctr">
                      <a:solidFill>
                        <a:srgbClr val="FFFFFF"/>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1858541176"/>
                  </a:ext>
                </a:extLst>
              </a:tr>
              <a:tr h="328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1/2000</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$1,000,000</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4.00%</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40,000</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$1,000,000</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150793872"/>
                  </a:ext>
                </a:extLst>
              </a:tr>
              <a:tr h="328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1/2001</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2559934483"/>
                  </a:ext>
                </a:extLst>
              </a:tr>
              <a:tr h="328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1/2002</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45281729"/>
                  </a:ext>
                </a:extLst>
              </a:tr>
              <a:tr h="328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1/2003</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2546256228"/>
                  </a:ext>
                </a:extLst>
              </a:tr>
              <a:tr h="328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1/2004</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066924107"/>
                  </a:ext>
                </a:extLst>
              </a:tr>
              <a:tr h="328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1/2005</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849197109"/>
                  </a:ext>
                </a:extLst>
              </a:tr>
              <a:tr h="328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1/2006</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952171036"/>
                  </a:ext>
                </a:extLst>
              </a:tr>
              <a:tr h="328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1/2007</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1333858984"/>
                  </a:ext>
                </a:extLst>
              </a:tr>
              <a:tr h="328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1/2008</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284112185"/>
                  </a:ext>
                </a:extLst>
              </a:tr>
              <a:tr h="328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1/2009</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856678225"/>
                  </a:ext>
                </a:extLst>
              </a:tr>
              <a:tr h="328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1/2010</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79887462"/>
                  </a:ext>
                </a:extLst>
              </a:tr>
              <a:tr h="328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1/2011</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solidFill>
                      <a:srgbClr val="1F5B84">
                        <a:alpha val="40000"/>
                      </a:srgbClr>
                    </a:solidFill>
                  </a:tcPr>
                </a:tc>
                <a:extLst>
                  <a:ext uri="{0D108BD9-81ED-4DB2-BD59-A6C34878D82A}">
                    <a16:rowId xmlns:a16="http://schemas.microsoft.com/office/drawing/2014/main" val="2311681725"/>
                  </a:ext>
                </a:extLst>
              </a:tr>
              <a:tr h="32814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a:t>1/2012</a:t>
                      </a:r>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40,000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effectLst/>
                          <a:uLnTx/>
                          <a:uFillTx/>
                        </a:rPr>
                        <a:t>$1,000,000</a:t>
                      </a:r>
                      <a:endParaRPr kumimoji="0" lang="en-US" sz="1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txBody>
                  <a:tcPr marL="118352" marR="118352" marT="59176" marB="59176">
                    <a:lnL w="9525" cap="flat" cmpd="sng" algn="ctr">
                      <a:solidFill>
                        <a:srgbClr val="1F5B84">
                          <a:shade val="95000"/>
                          <a:satMod val="105000"/>
                        </a:srgbClr>
                      </a:solidFill>
                      <a:prstDash val="solid"/>
                    </a:lnL>
                    <a:lnR w="9525" cap="flat" cmpd="sng" algn="ctr">
                      <a:solidFill>
                        <a:srgbClr val="1F5B84">
                          <a:shade val="95000"/>
                          <a:satMod val="105000"/>
                        </a:srgbClr>
                      </a:solidFill>
                      <a:prstDash val="solid"/>
                    </a:lnR>
                    <a:lnT w="9525" cap="flat" cmpd="sng" algn="ctr">
                      <a:solidFill>
                        <a:srgbClr val="1F5B84">
                          <a:shade val="95000"/>
                          <a:satMod val="105000"/>
                        </a:srgbClr>
                      </a:solidFill>
                      <a:prstDash val="solid"/>
                    </a:lnT>
                    <a:lnB w="9525" cap="flat" cmpd="sng" algn="ctr">
                      <a:solidFill>
                        <a:srgbClr val="1F5B84">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342871040"/>
                  </a:ext>
                </a:extLst>
              </a:tr>
            </a:tbl>
          </a:graphicData>
        </a:graphic>
      </p:graphicFrame>
    </p:spTree>
    <p:extLst>
      <p:ext uri="{BB962C8B-B14F-4D97-AF65-F5344CB8AC3E}">
        <p14:creationId xmlns:p14="http://schemas.microsoft.com/office/powerpoint/2010/main" val="343435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724B5C-FE90-45AF-9481-4C60694DEB48}"/>
              </a:ext>
            </a:extLst>
          </p:cNvPr>
          <p:cNvSpPr txBox="1">
            <a:spLocks/>
          </p:cNvSpPr>
          <p:nvPr/>
        </p:nvSpPr>
        <p:spPr>
          <a:xfrm>
            <a:off x="1905000" y="531813"/>
            <a:ext cx="8458200" cy="990600"/>
          </a:xfrm>
          <a:prstGeom prst="rect">
            <a:avLst/>
          </a:prstGeom>
        </p:spPr>
        <p:txBody>
          <a:bodyPr>
            <a:normAutofit/>
          </a:bodyPr>
          <a:lstStyle>
            <a:lvl1pPr algn="l" rtl="0" eaLnBrk="0" fontAlgn="base" hangingPunct="0">
              <a:spcBef>
                <a:spcPct val="0"/>
              </a:spcBef>
              <a:spcAft>
                <a:spcPct val="0"/>
              </a:spcAft>
              <a:defRPr sz="3600" b="1">
                <a:solidFill>
                  <a:srgbClr val="003399"/>
                </a:solidFill>
                <a:latin typeface="+mj-lt"/>
                <a:ea typeface="MS PGothic" panose="020B0600070205080204" pitchFamily="34" charset="-128"/>
                <a:cs typeface="ＭＳ Ｐゴシック" charset="-128"/>
              </a:defRPr>
            </a:lvl1pPr>
            <a:lvl2pPr algn="l" rtl="0" eaLnBrk="0" fontAlgn="base" hangingPunct="0">
              <a:spcBef>
                <a:spcPct val="0"/>
              </a:spcBef>
              <a:spcAft>
                <a:spcPct val="0"/>
              </a:spcAft>
              <a:defRPr sz="3600" b="1">
                <a:solidFill>
                  <a:srgbClr val="003399"/>
                </a:solidFill>
                <a:latin typeface="Arial Black" charset="0"/>
                <a:ea typeface="MS PGothic" panose="020B0600070205080204" pitchFamily="34" charset="-128"/>
                <a:cs typeface="ＭＳ Ｐゴシック" charset="-128"/>
              </a:defRPr>
            </a:lvl2pPr>
            <a:lvl3pPr algn="l" rtl="0" eaLnBrk="0" fontAlgn="base" hangingPunct="0">
              <a:spcBef>
                <a:spcPct val="0"/>
              </a:spcBef>
              <a:spcAft>
                <a:spcPct val="0"/>
              </a:spcAft>
              <a:defRPr sz="3600" b="1">
                <a:solidFill>
                  <a:srgbClr val="003399"/>
                </a:solidFill>
                <a:latin typeface="Arial Black" charset="0"/>
                <a:ea typeface="MS PGothic" panose="020B0600070205080204" pitchFamily="34" charset="-128"/>
                <a:cs typeface="ＭＳ Ｐゴシック" charset="-128"/>
              </a:defRPr>
            </a:lvl3pPr>
            <a:lvl4pPr algn="l" rtl="0" eaLnBrk="0" fontAlgn="base" hangingPunct="0">
              <a:spcBef>
                <a:spcPct val="0"/>
              </a:spcBef>
              <a:spcAft>
                <a:spcPct val="0"/>
              </a:spcAft>
              <a:defRPr sz="3600" b="1">
                <a:solidFill>
                  <a:srgbClr val="003399"/>
                </a:solidFill>
                <a:latin typeface="Arial Black" charset="0"/>
                <a:ea typeface="MS PGothic" panose="020B0600070205080204" pitchFamily="34" charset="-128"/>
                <a:cs typeface="ＭＳ Ｐゴシック" charset="-128"/>
              </a:defRPr>
            </a:lvl4pPr>
            <a:lvl5pPr algn="l" rtl="0" eaLnBrk="0" fontAlgn="base" hangingPunct="0">
              <a:spcBef>
                <a:spcPct val="0"/>
              </a:spcBef>
              <a:spcAft>
                <a:spcPct val="0"/>
              </a:spcAft>
              <a:defRPr sz="3600" b="1">
                <a:solidFill>
                  <a:srgbClr val="003399"/>
                </a:solidFill>
                <a:latin typeface="Arial Black" charset="0"/>
                <a:ea typeface="MS PGothic" panose="020B0600070205080204" pitchFamily="34" charset="-128"/>
                <a:cs typeface="ＭＳ Ｐゴシック" charset="-128"/>
              </a:defRPr>
            </a:lvl5pPr>
            <a:lvl6pPr marL="457200" algn="l" rtl="0" eaLnBrk="1" fontAlgn="base" hangingPunct="1">
              <a:spcBef>
                <a:spcPct val="0"/>
              </a:spcBef>
              <a:spcAft>
                <a:spcPct val="0"/>
              </a:spcAft>
              <a:defRPr sz="3600" b="1">
                <a:solidFill>
                  <a:srgbClr val="003399"/>
                </a:solidFill>
                <a:latin typeface="Arial Black" charset="0"/>
              </a:defRPr>
            </a:lvl6pPr>
            <a:lvl7pPr marL="914400" algn="l" rtl="0" eaLnBrk="1" fontAlgn="base" hangingPunct="1">
              <a:spcBef>
                <a:spcPct val="0"/>
              </a:spcBef>
              <a:spcAft>
                <a:spcPct val="0"/>
              </a:spcAft>
              <a:defRPr sz="3600" b="1">
                <a:solidFill>
                  <a:srgbClr val="003399"/>
                </a:solidFill>
                <a:latin typeface="Arial Black" charset="0"/>
              </a:defRPr>
            </a:lvl7pPr>
            <a:lvl8pPr marL="1371600" algn="l" rtl="0" eaLnBrk="1" fontAlgn="base" hangingPunct="1">
              <a:spcBef>
                <a:spcPct val="0"/>
              </a:spcBef>
              <a:spcAft>
                <a:spcPct val="0"/>
              </a:spcAft>
              <a:defRPr sz="3600" b="1">
                <a:solidFill>
                  <a:srgbClr val="003399"/>
                </a:solidFill>
                <a:latin typeface="Arial Black" charset="0"/>
              </a:defRPr>
            </a:lvl8pPr>
            <a:lvl9pPr marL="1828800" algn="l" rtl="0" eaLnBrk="1" fontAlgn="base" hangingPunct="1">
              <a:spcBef>
                <a:spcPct val="0"/>
              </a:spcBef>
              <a:spcAft>
                <a:spcPct val="0"/>
              </a:spcAft>
              <a:defRPr sz="3600" b="1">
                <a:solidFill>
                  <a:srgbClr val="003399"/>
                </a:solidFill>
                <a:latin typeface="Arial Black" charset="0"/>
              </a:defRPr>
            </a:lvl9pPr>
          </a:lstStyle>
          <a:p>
            <a:pPr>
              <a:defRPr/>
            </a:pPr>
            <a:endParaRPr lang="en-US" sz="2800" kern="0" dirty="0"/>
          </a:p>
        </p:txBody>
      </p:sp>
      <p:pic>
        <p:nvPicPr>
          <p:cNvPr id="5" name="Picture 4" descr="Chart, line chart&#10;&#10;Description automatically generated">
            <a:extLst>
              <a:ext uri="{FF2B5EF4-FFF2-40B4-BE49-F238E27FC236}">
                <a16:creationId xmlns:a16="http://schemas.microsoft.com/office/drawing/2014/main" id="{57E0F327-3F82-4753-949F-88CDD0119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390" y="120295"/>
            <a:ext cx="9509221" cy="606330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1B71C4-A95E-104A-8CDC-C882975DD82B}"/>
              </a:ext>
            </a:extLst>
          </p:cNvPr>
          <p:cNvSpPr/>
          <p:nvPr/>
        </p:nvSpPr>
        <p:spPr>
          <a:xfrm>
            <a:off x="2984205" y="5493488"/>
            <a:ext cx="6223591" cy="503274"/>
          </a:xfrm>
          <a:prstGeom prst="rect">
            <a:avLst/>
          </a:prstGeom>
          <a:solidFill>
            <a:schemeClr val="accent4">
              <a:lumMod val="20000"/>
              <a:lumOff val="80000"/>
            </a:schemeClr>
          </a:solidFill>
          <a:ln w="6350">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F9E8E544-0E6A-CB4F-97FA-F178E0E9B74F}"/>
              </a:ext>
            </a:extLst>
          </p:cNvPr>
          <p:cNvGraphicFramePr>
            <a:graphicFrameLocks noGrp="1"/>
          </p:cNvGraphicFramePr>
          <p:nvPr>
            <p:extLst>
              <p:ext uri="{D42A27DB-BD31-4B8C-83A1-F6EECF244321}">
                <p14:modId xmlns:p14="http://schemas.microsoft.com/office/powerpoint/2010/main" val="2166227102"/>
              </p:ext>
            </p:extLst>
          </p:nvPr>
        </p:nvGraphicFramePr>
        <p:xfrm>
          <a:off x="927847" y="1828800"/>
          <a:ext cx="10349754" cy="3360654"/>
        </p:xfrm>
        <a:graphic>
          <a:graphicData uri="http://schemas.openxmlformats.org/drawingml/2006/table">
            <a:tbl>
              <a:tblPr firstRow="1" bandRow="1">
                <a:tableStyleId>{2D5ABB26-0587-4C30-8999-92F81FD0307C}</a:tableStyleId>
              </a:tblPr>
              <a:tblGrid>
                <a:gridCol w="3449918">
                  <a:extLst>
                    <a:ext uri="{9D8B030D-6E8A-4147-A177-3AD203B41FA5}">
                      <a16:colId xmlns:a16="http://schemas.microsoft.com/office/drawing/2014/main" val="20000"/>
                    </a:ext>
                  </a:extLst>
                </a:gridCol>
                <a:gridCol w="3449918">
                  <a:extLst>
                    <a:ext uri="{9D8B030D-6E8A-4147-A177-3AD203B41FA5}">
                      <a16:colId xmlns:a16="http://schemas.microsoft.com/office/drawing/2014/main" val="20002"/>
                    </a:ext>
                  </a:extLst>
                </a:gridCol>
                <a:gridCol w="3449918">
                  <a:extLst>
                    <a:ext uri="{9D8B030D-6E8A-4147-A177-3AD203B41FA5}">
                      <a16:colId xmlns:a16="http://schemas.microsoft.com/office/drawing/2014/main" val="1261251355"/>
                    </a:ext>
                  </a:extLst>
                </a:gridCol>
              </a:tblGrid>
              <a:tr h="661756">
                <a:tc>
                  <a:txBody>
                    <a:bodyPr/>
                    <a:lstStyle/>
                    <a:p>
                      <a:pPr algn="ctr"/>
                      <a:r>
                        <a:rPr lang="en-US" sz="1800" b="0" i="0" dirty="0">
                          <a:solidFill>
                            <a:srgbClr val="BD4900"/>
                          </a:solidFill>
                          <a:latin typeface="+mj-lt"/>
                          <a:ea typeface="Titillium" charset="0"/>
                          <a:cs typeface="Titillium" charset="0"/>
                        </a:rPr>
                        <a:t>Filing status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1800" b="0" i="0" dirty="0">
                          <a:solidFill>
                            <a:srgbClr val="BD4900"/>
                          </a:solidFill>
                          <a:latin typeface="+mj-lt"/>
                          <a:ea typeface="Titillium" charset="0"/>
                          <a:cs typeface="Titillium" charset="0"/>
                        </a:rPr>
                        <a:t>Provisional income* </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BD4900"/>
                          </a:solidFill>
                          <a:effectLst/>
                          <a:uLnTx/>
                          <a:uFillTx/>
                          <a:latin typeface="Franklin Gothic Medium" panose="020B0603020102020204"/>
                          <a:ea typeface="Titillium" charset="0"/>
                          <a:cs typeface="Titillium" charset="0"/>
                        </a:rPr>
                        <a:t>Amount of SS subject to tax</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04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Titillium" charset="0"/>
                          <a:cs typeface="Titillium" charset="0"/>
                        </a:rPr>
                        <a:t>Married filing jointly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Under $32,000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$32,000 - $44,000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Over $44,000 </a:t>
                      </a:r>
                    </a:p>
                  </a:txBody>
                  <a:tcPr marT="45730" marB="4573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Up to 50%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Up to 85% </a:t>
                      </a:r>
                    </a:p>
                  </a:txBody>
                  <a:tcPr marT="45730" marB="4573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897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n-lt"/>
                          <a:ea typeface="Titillium" charset="0"/>
                          <a:cs typeface="Titillium" charset="0"/>
                        </a:rPr>
                        <a:t>Single, head of household, qualifying widow(er), married filing separately &amp; living apart from spouse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Under $25,000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$25,000 - $34,000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Over $34,000 </a:t>
                      </a:r>
                    </a:p>
                  </a:txBody>
                  <a:tcPr marT="45730" marB="4573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Up to 50%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Up to 85% </a:t>
                      </a:r>
                    </a:p>
                  </a:txBody>
                  <a:tcPr marT="45730" marB="4573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97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chemeClr val="tx1"/>
                          </a:solidFill>
                          <a:latin typeface="+mn-lt"/>
                          <a:ea typeface="Titillium" charset="0"/>
                          <a:cs typeface="Titillium" charset="0"/>
                        </a:rPr>
                        <a:t>Married filing separately and </a:t>
                      </a:r>
                      <a:br>
                        <a:rPr lang="en-US" sz="1400" b="0" i="0">
                          <a:solidFill>
                            <a:schemeClr val="tx1"/>
                          </a:solidFill>
                          <a:latin typeface="+mn-lt"/>
                          <a:ea typeface="Titillium" charset="0"/>
                          <a:cs typeface="Titillium" charset="0"/>
                        </a:rPr>
                      </a:br>
                      <a:r>
                        <a:rPr lang="en-US" sz="1400" b="0" i="0">
                          <a:solidFill>
                            <a:schemeClr val="tx1"/>
                          </a:solidFill>
                          <a:latin typeface="+mn-lt"/>
                          <a:ea typeface="Titillium" charset="0"/>
                          <a:cs typeface="Titillium" charset="0"/>
                        </a:rPr>
                        <a:t>living with spouse </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Over 0 </a:t>
                      </a:r>
                    </a:p>
                  </a:txBody>
                  <a:tcPr marT="45730" marB="4573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Franklin Gothic Book" panose="020B0503020102020204" pitchFamily="34" charset="0"/>
                          <a:ea typeface="ＭＳ Ｐゴシック" charset="0"/>
                          <a:cs typeface="Arial"/>
                        </a:rPr>
                        <a:t>85% </a:t>
                      </a:r>
                    </a:p>
                  </a:txBody>
                  <a:tcPr marT="45730" marB="45730" anchor="ct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107242122"/>
                  </a:ext>
                </a:extLst>
              </a:tr>
            </a:tbl>
          </a:graphicData>
        </a:graphic>
      </p:graphicFrame>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a:xfrm>
            <a:off x="912067" y="411480"/>
            <a:ext cx="10486663" cy="1188720"/>
          </a:xfrm>
        </p:spPr>
        <p:txBody>
          <a:bodyPr>
            <a:normAutofit/>
          </a:bodyPr>
          <a:lstStyle/>
          <a:p>
            <a:r>
              <a:rPr lang="en-US" dirty="0"/>
              <a:t>Taxation of benefits</a:t>
            </a:r>
          </a:p>
        </p:txBody>
      </p:sp>
      <p:sp>
        <p:nvSpPr>
          <p:cNvPr id="8" name="Rectangle 7">
            <a:extLst>
              <a:ext uri="{FF2B5EF4-FFF2-40B4-BE49-F238E27FC236}">
                <a16:creationId xmlns:a16="http://schemas.microsoft.com/office/drawing/2014/main" id="{CA88CE30-80A0-3A48-B422-F1B385EE5604}"/>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6" name="Rectangle 62">
            <a:extLst>
              <a:ext uri="{FF2B5EF4-FFF2-40B4-BE49-F238E27FC236}">
                <a16:creationId xmlns:a16="http://schemas.microsoft.com/office/drawing/2014/main" id="{DEE017DD-05D6-2F4D-AC57-67BFA60F4CE7}"/>
              </a:ext>
            </a:extLst>
          </p:cNvPr>
          <p:cNvSpPr>
            <a:spLocks noChangeArrowheads="1"/>
          </p:cNvSpPr>
          <p:nvPr/>
        </p:nvSpPr>
        <p:spPr bwMode="auto">
          <a:xfrm>
            <a:off x="3284942" y="5591524"/>
            <a:ext cx="56221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800" b="1">
                <a:solidFill>
                  <a:schemeClr val="tx1"/>
                </a:solidFill>
                <a:latin typeface="Arial Narrow" panose="020B0604020202020204" pitchFamily="34" charset="0"/>
                <a:ea typeface="ＭＳ Ｐゴシック" panose="020B0600070205080204" pitchFamily="34" charset="-128"/>
              </a:defRPr>
            </a:lvl1pPr>
            <a:lvl2pPr marL="742950" indent="-285750">
              <a:spcBef>
                <a:spcPct val="20000"/>
              </a:spcBef>
              <a:buClr>
                <a:srgbClr val="CC0000"/>
              </a:buClr>
              <a:buChar char="•"/>
              <a:defRPr sz="2800" b="1">
                <a:solidFill>
                  <a:schemeClr val="tx1"/>
                </a:solidFill>
                <a:latin typeface="Arial Narrow" panose="020B0604020202020204" pitchFamily="34" charset="0"/>
                <a:ea typeface="ＭＳ Ｐゴシック" panose="020B0600070205080204" pitchFamily="34" charset="-128"/>
              </a:defRPr>
            </a:lvl2pPr>
            <a:lvl3pPr marL="1143000" indent="-228600">
              <a:spcBef>
                <a:spcPct val="20000"/>
              </a:spcBef>
              <a:buClr>
                <a:srgbClr val="CC0000"/>
              </a:buClr>
              <a:buChar char="•"/>
              <a:defRPr sz="2000" b="1">
                <a:solidFill>
                  <a:schemeClr val="tx1"/>
                </a:solidFill>
                <a:latin typeface="Arial Narrow" panose="020B0604020202020204" pitchFamily="34" charset="0"/>
                <a:ea typeface="ＭＳ Ｐゴシック" panose="020B0600070205080204" pitchFamily="34" charset="-128"/>
              </a:defRPr>
            </a:lvl3pPr>
            <a:lvl4pPr marL="1600200" indent="-228600">
              <a:spcBef>
                <a:spcPct val="20000"/>
              </a:spcBef>
              <a:buClr>
                <a:srgbClr val="CC0000"/>
              </a:buClr>
              <a:buChar char="•"/>
              <a:defRPr b="1">
                <a:solidFill>
                  <a:schemeClr val="tx1"/>
                </a:solidFill>
                <a:latin typeface="Arial Narrow" panose="020B0604020202020204" pitchFamily="34" charset="0"/>
                <a:ea typeface="ＭＳ Ｐゴシック" panose="020B0600070205080204" pitchFamily="34" charset="-128"/>
              </a:defRPr>
            </a:lvl4pPr>
            <a:lvl5pPr marL="2057400" indent="-228600">
              <a:spcBef>
                <a:spcPct val="20000"/>
              </a:spcBef>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9pPr>
          </a:lstStyle>
          <a:p>
            <a:pPr algn="ctr">
              <a:spcBef>
                <a:spcPct val="0"/>
              </a:spcBef>
              <a:buClrTx/>
              <a:buNone/>
            </a:pPr>
            <a:r>
              <a:rPr lang="en-US" altLang="en-US" sz="1400" dirty="0">
                <a:latin typeface="+mn-lt"/>
              </a:rPr>
              <a:t>*Provisional income = AGI + one-half of SS benefit + tax-exempt interest</a:t>
            </a:r>
          </a:p>
        </p:txBody>
      </p:sp>
    </p:spTree>
    <p:extLst>
      <p:ext uri="{BB962C8B-B14F-4D97-AF65-F5344CB8AC3E}">
        <p14:creationId xmlns:p14="http://schemas.microsoft.com/office/powerpoint/2010/main" val="3914237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0C2491-4029-BB4B-8477-ACEE47ABBDC9}"/>
              </a:ext>
            </a:extLst>
          </p:cNvPr>
          <p:cNvSpPr>
            <a:spLocks noGrp="1"/>
          </p:cNvSpPr>
          <p:nvPr>
            <p:ph idx="1"/>
          </p:nvPr>
        </p:nvSpPr>
        <p:spPr>
          <a:xfrm>
            <a:off x="914399" y="1828800"/>
            <a:ext cx="10363199" cy="3657600"/>
          </a:xfrm>
        </p:spPr>
        <p:txBody>
          <a:bodyPr>
            <a:noAutofit/>
          </a:bodyPr>
          <a:lstStyle/>
          <a:p>
            <a:pPr marL="293688" indent="-293688" fontAlgn="base">
              <a:lnSpc>
                <a:spcPct val="100000"/>
              </a:lnSpc>
              <a:spcAft>
                <a:spcPct val="0"/>
              </a:spcAft>
              <a:buClr>
                <a:schemeClr val="accent2"/>
              </a:buClr>
              <a:buFont typeface="Franklin Gothic Book" charset="0"/>
              <a:buChar char="▸"/>
              <a:defRPr/>
            </a:pPr>
            <a:r>
              <a:rPr lang="en-US" altLang="en-US" dirty="0"/>
              <a:t>Reduce other income with tax-advantaged investments (but not municipal bonds!)</a:t>
            </a:r>
          </a:p>
          <a:p>
            <a:pPr marL="293688" indent="-293688" fontAlgn="base">
              <a:lnSpc>
                <a:spcPct val="100000"/>
              </a:lnSpc>
              <a:spcAft>
                <a:spcPct val="0"/>
              </a:spcAft>
              <a:buClr>
                <a:schemeClr val="accent2"/>
              </a:buClr>
              <a:buFont typeface="Franklin Gothic Book" charset="0"/>
              <a:buChar char="▸"/>
              <a:defRPr/>
            </a:pPr>
            <a:r>
              <a:rPr lang="en-US" altLang="en-US" dirty="0"/>
              <a:t>Anticipate IRA RMDs, which may put you in a higher tax bracket; consider drawing down IRAs before 72 </a:t>
            </a:r>
          </a:p>
          <a:p>
            <a:pPr marL="293688" indent="-293688" fontAlgn="base">
              <a:lnSpc>
                <a:spcPct val="100000"/>
              </a:lnSpc>
              <a:spcAft>
                <a:spcPct val="0"/>
              </a:spcAft>
              <a:buClr>
                <a:schemeClr val="accent2"/>
              </a:buClr>
              <a:buFont typeface="Franklin Gothic Book" charset="0"/>
              <a:buChar char="▸"/>
              <a:defRPr/>
            </a:pPr>
            <a:r>
              <a:rPr lang="en-US" altLang="en-US" dirty="0"/>
              <a:t>Convert traditional IRA to Roth</a:t>
            </a:r>
          </a:p>
          <a:p>
            <a:pPr marL="293688" indent="-293688" fontAlgn="base">
              <a:lnSpc>
                <a:spcPct val="100000"/>
              </a:lnSpc>
              <a:spcAft>
                <a:spcPct val="0"/>
              </a:spcAft>
              <a:buClr>
                <a:schemeClr val="accent2"/>
              </a:buClr>
              <a:buFont typeface="Franklin Gothic Book" charset="0"/>
              <a:buChar char="▸"/>
              <a:defRPr/>
            </a:pPr>
            <a:r>
              <a:rPr lang="en-US" altLang="en-US" dirty="0"/>
              <a:t>Delay Social Security: reduces number of years benefits are subject to tax</a:t>
            </a:r>
          </a:p>
          <a:p>
            <a:pPr marL="293688" indent="-293688" fontAlgn="base">
              <a:lnSpc>
                <a:spcPct val="100000"/>
              </a:lnSpc>
              <a:spcAft>
                <a:spcPct val="0"/>
              </a:spcAft>
              <a:buClr>
                <a:schemeClr val="accent2"/>
              </a:buClr>
              <a:buFont typeface="Franklin Gothic Book" charset="0"/>
              <a:buChar char="▸"/>
              <a:defRPr/>
            </a:pPr>
            <a:r>
              <a:rPr lang="en-US" altLang="en-US" dirty="0"/>
              <a:t>Reduce expenses: pay down debt, adopt simpler lifestyle</a:t>
            </a:r>
          </a:p>
          <a:p>
            <a:pPr marL="293688" indent="-293688" fontAlgn="base">
              <a:lnSpc>
                <a:spcPct val="100000"/>
              </a:lnSpc>
              <a:spcAft>
                <a:spcPct val="0"/>
              </a:spcAft>
              <a:buClr>
                <a:schemeClr val="accent2"/>
              </a:buClr>
              <a:buFont typeface="Franklin Gothic Book" charset="0"/>
              <a:buChar char="▸"/>
              <a:defRPr/>
            </a:pPr>
            <a:r>
              <a:rPr lang="en-US" altLang="en-US" dirty="0"/>
              <a:t>Continue to manage taxes throughout retirement</a:t>
            </a:r>
          </a:p>
        </p:txBody>
      </p:sp>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a:xfrm>
            <a:off x="914399" y="411480"/>
            <a:ext cx="10923181" cy="1188720"/>
          </a:xfrm>
        </p:spPr>
        <p:txBody>
          <a:bodyPr>
            <a:normAutofit fontScale="90000"/>
          </a:bodyPr>
          <a:lstStyle/>
          <a:p>
            <a:r>
              <a:rPr lang="en-US" altLang="en-US" dirty="0">
                <a:ea typeface="ＭＳ Ｐゴシック" panose="020B0600070205080204" pitchFamily="34" charset="-128"/>
              </a:rPr>
              <a:t>Ways to minimize taxes on Social Security benefits</a:t>
            </a:r>
            <a:endParaRPr lang="en-US" dirty="0"/>
          </a:p>
        </p:txBody>
      </p:sp>
      <p:sp>
        <p:nvSpPr>
          <p:cNvPr id="5" name="Rectangle 4">
            <a:extLst>
              <a:ext uri="{FF2B5EF4-FFF2-40B4-BE49-F238E27FC236}">
                <a16:creationId xmlns:a16="http://schemas.microsoft.com/office/drawing/2014/main" id="{185128B8-FD97-9749-89CF-CB8E775E8EDF}"/>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Tree>
    <p:extLst>
      <p:ext uri="{BB962C8B-B14F-4D97-AF65-F5344CB8AC3E}">
        <p14:creationId xmlns:p14="http://schemas.microsoft.com/office/powerpoint/2010/main" val="1783128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D359F99-B296-1D4F-916E-9A2AF23AF949}"/>
              </a:ext>
            </a:extLst>
          </p:cNvPr>
          <p:cNvSpPr>
            <a:spLocks noGrp="1"/>
          </p:cNvSpPr>
          <p:nvPr>
            <p:ph type="subTitle" idx="1"/>
          </p:nvPr>
        </p:nvSpPr>
        <p:spPr>
          <a:xfrm>
            <a:off x="914401" y="3203070"/>
            <a:ext cx="2764464" cy="451861"/>
          </a:xfrm>
        </p:spPr>
        <p:txBody>
          <a:bodyPr anchor="ctr"/>
          <a:lstStyle/>
          <a:p>
            <a:r>
              <a:rPr lang="en-US" dirty="0">
                <a:solidFill>
                  <a:srgbClr val="BD4900"/>
                </a:solidFill>
              </a:rPr>
              <a:t>KEY INSIGHTS</a:t>
            </a:r>
          </a:p>
        </p:txBody>
      </p:sp>
      <p:sp>
        <p:nvSpPr>
          <p:cNvPr id="6" name="Rectangle 5">
            <a:extLst>
              <a:ext uri="{FF2B5EF4-FFF2-40B4-BE49-F238E27FC236}">
                <a16:creationId xmlns:a16="http://schemas.microsoft.com/office/drawing/2014/main" id="{99C901BD-ACF2-EB45-8778-DBE0A89AB293}"/>
              </a:ext>
            </a:extLst>
          </p:cNvPr>
          <p:cNvSpPr/>
          <p:nvPr/>
        </p:nvSpPr>
        <p:spPr>
          <a:xfrm rot="16200000">
            <a:off x="1391099" y="3394917"/>
            <a:ext cx="5709674" cy="62840"/>
          </a:xfrm>
          <a:prstGeom prst="rect">
            <a:avLst/>
          </a:prstGeom>
          <a:solidFill>
            <a:srgbClr val="BD4900"/>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15" name="Title 2">
            <a:extLst>
              <a:ext uri="{FF2B5EF4-FFF2-40B4-BE49-F238E27FC236}">
                <a16:creationId xmlns:a16="http://schemas.microsoft.com/office/drawing/2014/main" id="{8970E444-816A-3D47-AAA1-E2B6A3EA3973}"/>
              </a:ext>
            </a:extLst>
          </p:cNvPr>
          <p:cNvSpPr txBox="1">
            <a:spLocks/>
          </p:cNvSpPr>
          <p:nvPr/>
        </p:nvSpPr>
        <p:spPr>
          <a:xfrm>
            <a:off x="6099048" y="713710"/>
            <a:ext cx="5184648" cy="1143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lvl="0" fontAlgn="base">
              <a:lnSpc>
                <a:spcPct val="100000"/>
              </a:lnSpc>
              <a:spcBef>
                <a:spcPts val="1200"/>
              </a:spcBef>
              <a:spcAft>
                <a:spcPts val="1200"/>
              </a:spcAft>
              <a:buClr>
                <a:srgbClr val="D96016"/>
              </a:buClr>
              <a:defRPr/>
            </a:pPr>
            <a:r>
              <a:rPr lang="en-US" altLang="en-US" sz="2400" dirty="0">
                <a:solidFill>
                  <a:srgbClr val="000000"/>
                </a:solidFill>
                <a:ea typeface="+mn-ea"/>
                <a:cs typeface="+mn-cs"/>
              </a:rPr>
              <a:t>Social Security offers inflation-protected income you can’t outlive, including benefits for survivors</a:t>
            </a:r>
            <a:endParaRPr lang="en-US" sz="2400" dirty="0">
              <a:solidFill>
                <a:prstClr val="black"/>
              </a:solidFill>
            </a:endParaRPr>
          </a:p>
        </p:txBody>
      </p:sp>
      <p:sp>
        <p:nvSpPr>
          <p:cNvPr id="16" name="Title 3">
            <a:extLst>
              <a:ext uri="{FF2B5EF4-FFF2-40B4-BE49-F238E27FC236}">
                <a16:creationId xmlns:a16="http://schemas.microsoft.com/office/drawing/2014/main" id="{AAB5CC0C-B0C1-EC40-82B6-AFBEE23F6702}"/>
              </a:ext>
            </a:extLst>
          </p:cNvPr>
          <p:cNvSpPr txBox="1">
            <a:spLocks/>
          </p:cNvSpPr>
          <p:nvPr/>
        </p:nvSpPr>
        <p:spPr>
          <a:xfrm>
            <a:off x="4816525" y="888682"/>
            <a:ext cx="746874" cy="793057"/>
          </a:xfrm>
          <a:prstGeom prst="rect">
            <a:avLst/>
          </a:prstGeom>
          <a:effectLst/>
        </p:spPr>
        <p:txBody>
          <a:bodyPr lIns="0" tIns="0" rIns="0" bIns="0" anchor="t" anchorCtr="1"/>
          <a:lstStyle>
            <a:lvl1pPr algn="l" defTabSz="914400" rtl="0" eaLnBrk="1" latinLnBrk="0" hangingPunct="1">
              <a:lnSpc>
                <a:spcPct val="70000"/>
              </a:lnSpc>
              <a:spcBef>
                <a:spcPct val="0"/>
              </a:spcBef>
              <a:buNone/>
              <a:defRPr sz="3600" b="1" i="0" kern="1200">
                <a:solidFill>
                  <a:schemeClr val="tx1"/>
                </a:solidFill>
                <a:latin typeface="Roboto Th" charset="0"/>
                <a:ea typeface="Roboto Th" charset="0"/>
                <a:cs typeface="Roboto Th" charset="0"/>
              </a:defRPr>
            </a:lvl1pPr>
          </a:lstStyle>
          <a:p>
            <a:pPr>
              <a:lnSpc>
                <a:spcPct val="80000"/>
              </a:lnSpc>
            </a:pPr>
            <a:r>
              <a:rPr lang="en-US" sz="8500" b="0" dirty="0">
                <a:solidFill>
                  <a:srgbClr val="BD4900"/>
                </a:solidFill>
                <a:latin typeface="Arial" panose="020B0604020202020204" pitchFamily="34" charset="0"/>
                <a:ea typeface="Roboto Lt" charset="0"/>
                <a:cs typeface="Arial" panose="020B0604020202020204" pitchFamily="34" charset="0"/>
              </a:rPr>
              <a:t>1</a:t>
            </a:r>
          </a:p>
        </p:txBody>
      </p:sp>
      <p:sp>
        <p:nvSpPr>
          <p:cNvPr id="17" name="Title 3">
            <a:extLst>
              <a:ext uri="{FF2B5EF4-FFF2-40B4-BE49-F238E27FC236}">
                <a16:creationId xmlns:a16="http://schemas.microsoft.com/office/drawing/2014/main" id="{D8EBA28C-72A7-DB45-9CF3-55CD7FEC846D}"/>
              </a:ext>
            </a:extLst>
          </p:cNvPr>
          <p:cNvSpPr txBox="1">
            <a:spLocks/>
          </p:cNvSpPr>
          <p:nvPr/>
        </p:nvSpPr>
        <p:spPr>
          <a:xfrm>
            <a:off x="4816525" y="2316103"/>
            <a:ext cx="746874" cy="793057"/>
          </a:xfrm>
          <a:prstGeom prst="rect">
            <a:avLst/>
          </a:prstGeom>
          <a:effectLst/>
        </p:spPr>
        <p:txBody>
          <a:bodyPr lIns="0" tIns="0" rIns="0" bIns="0" anchor="t" anchorCtr="1"/>
          <a:lstStyle>
            <a:lvl1pPr algn="l" defTabSz="914400" rtl="0" eaLnBrk="1" latinLnBrk="0" hangingPunct="1">
              <a:lnSpc>
                <a:spcPct val="70000"/>
              </a:lnSpc>
              <a:spcBef>
                <a:spcPct val="0"/>
              </a:spcBef>
              <a:buNone/>
              <a:defRPr sz="3600" b="1" i="0" kern="1200">
                <a:solidFill>
                  <a:schemeClr val="tx1"/>
                </a:solidFill>
                <a:latin typeface="Roboto Th" charset="0"/>
                <a:ea typeface="Roboto Th" charset="0"/>
                <a:cs typeface="Roboto Th" charset="0"/>
              </a:defRPr>
            </a:lvl1pPr>
          </a:lstStyle>
          <a:p>
            <a:pPr>
              <a:lnSpc>
                <a:spcPct val="80000"/>
              </a:lnSpc>
            </a:pPr>
            <a:r>
              <a:rPr lang="en-US" sz="8500" b="0" dirty="0">
                <a:solidFill>
                  <a:srgbClr val="BD4900"/>
                </a:solidFill>
                <a:latin typeface="Arial" panose="020B0604020202020204" pitchFamily="34" charset="0"/>
                <a:ea typeface="Roboto Lt" charset="0"/>
                <a:cs typeface="Arial" panose="020B0604020202020204" pitchFamily="34" charset="0"/>
              </a:rPr>
              <a:t>2</a:t>
            </a:r>
          </a:p>
        </p:txBody>
      </p:sp>
      <p:sp>
        <p:nvSpPr>
          <p:cNvPr id="18" name="Title 3">
            <a:extLst>
              <a:ext uri="{FF2B5EF4-FFF2-40B4-BE49-F238E27FC236}">
                <a16:creationId xmlns:a16="http://schemas.microsoft.com/office/drawing/2014/main" id="{6FFC426F-0923-714A-8615-C3DEE884F644}"/>
              </a:ext>
            </a:extLst>
          </p:cNvPr>
          <p:cNvSpPr txBox="1">
            <a:spLocks/>
          </p:cNvSpPr>
          <p:nvPr/>
        </p:nvSpPr>
        <p:spPr>
          <a:xfrm>
            <a:off x="4816525" y="3743524"/>
            <a:ext cx="746874" cy="793057"/>
          </a:xfrm>
          <a:prstGeom prst="rect">
            <a:avLst/>
          </a:prstGeom>
          <a:effectLst/>
        </p:spPr>
        <p:txBody>
          <a:bodyPr lIns="0" tIns="0" rIns="0" bIns="0" anchor="t" anchorCtr="1"/>
          <a:lstStyle>
            <a:lvl1pPr algn="l" defTabSz="914400" rtl="0" eaLnBrk="1" latinLnBrk="0" hangingPunct="1">
              <a:lnSpc>
                <a:spcPct val="70000"/>
              </a:lnSpc>
              <a:spcBef>
                <a:spcPct val="0"/>
              </a:spcBef>
              <a:buNone/>
              <a:defRPr sz="3600" b="1" i="0" kern="1200">
                <a:solidFill>
                  <a:schemeClr val="tx1"/>
                </a:solidFill>
                <a:latin typeface="Roboto Th" charset="0"/>
                <a:ea typeface="Roboto Th" charset="0"/>
                <a:cs typeface="Roboto Th" charset="0"/>
              </a:defRPr>
            </a:lvl1pPr>
          </a:lstStyle>
          <a:p>
            <a:pPr>
              <a:lnSpc>
                <a:spcPct val="80000"/>
              </a:lnSpc>
            </a:pPr>
            <a:r>
              <a:rPr lang="en-US" sz="8500" b="0" dirty="0">
                <a:solidFill>
                  <a:srgbClr val="BD4900"/>
                </a:solidFill>
                <a:latin typeface="Arial" panose="020B0604020202020204" pitchFamily="34" charset="0"/>
                <a:ea typeface="Roboto Lt" charset="0"/>
                <a:cs typeface="Arial" panose="020B0604020202020204" pitchFamily="34" charset="0"/>
              </a:rPr>
              <a:t>3</a:t>
            </a:r>
          </a:p>
        </p:txBody>
      </p:sp>
      <p:sp>
        <p:nvSpPr>
          <p:cNvPr id="19" name="Title 3">
            <a:extLst>
              <a:ext uri="{FF2B5EF4-FFF2-40B4-BE49-F238E27FC236}">
                <a16:creationId xmlns:a16="http://schemas.microsoft.com/office/drawing/2014/main" id="{E9C07D42-9830-2C4D-A129-EC9C1AD6AE95}"/>
              </a:ext>
            </a:extLst>
          </p:cNvPr>
          <p:cNvSpPr txBox="1">
            <a:spLocks/>
          </p:cNvSpPr>
          <p:nvPr/>
        </p:nvSpPr>
        <p:spPr>
          <a:xfrm>
            <a:off x="4816525" y="5170945"/>
            <a:ext cx="746874" cy="793057"/>
          </a:xfrm>
          <a:prstGeom prst="rect">
            <a:avLst/>
          </a:prstGeom>
          <a:effectLst/>
        </p:spPr>
        <p:txBody>
          <a:bodyPr lIns="0" tIns="0" rIns="0" bIns="0" anchor="t" anchorCtr="1"/>
          <a:lstStyle>
            <a:lvl1pPr algn="l" defTabSz="914400" rtl="0" eaLnBrk="1" latinLnBrk="0" hangingPunct="1">
              <a:lnSpc>
                <a:spcPct val="70000"/>
              </a:lnSpc>
              <a:spcBef>
                <a:spcPct val="0"/>
              </a:spcBef>
              <a:buNone/>
              <a:defRPr sz="3600" b="1" i="0" kern="1200">
                <a:solidFill>
                  <a:schemeClr val="tx1"/>
                </a:solidFill>
                <a:latin typeface="Roboto Th" charset="0"/>
                <a:ea typeface="Roboto Th" charset="0"/>
                <a:cs typeface="Roboto Th" charset="0"/>
              </a:defRPr>
            </a:lvl1pPr>
          </a:lstStyle>
          <a:p>
            <a:pPr>
              <a:lnSpc>
                <a:spcPct val="80000"/>
              </a:lnSpc>
            </a:pPr>
            <a:r>
              <a:rPr lang="en-US" sz="8500" b="0" dirty="0">
                <a:solidFill>
                  <a:srgbClr val="BD4900"/>
                </a:solidFill>
                <a:latin typeface="Arial" panose="020B0604020202020204" pitchFamily="34" charset="0"/>
                <a:ea typeface="Roboto Lt" charset="0"/>
                <a:cs typeface="Arial" panose="020B0604020202020204" pitchFamily="34" charset="0"/>
              </a:rPr>
              <a:t>4</a:t>
            </a:r>
          </a:p>
        </p:txBody>
      </p:sp>
      <p:sp>
        <p:nvSpPr>
          <p:cNvPr id="14" name="Title 2">
            <a:extLst>
              <a:ext uri="{FF2B5EF4-FFF2-40B4-BE49-F238E27FC236}">
                <a16:creationId xmlns:a16="http://schemas.microsoft.com/office/drawing/2014/main" id="{4C6554E0-CB78-4544-97BB-16C3004ECC6D}"/>
              </a:ext>
            </a:extLst>
          </p:cNvPr>
          <p:cNvSpPr txBox="1">
            <a:spLocks/>
          </p:cNvSpPr>
          <p:nvPr/>
        </p:nvSpPr>
        <p:spPr>
          <a:xfrm>
            <a:off x="6099048" y="2141130"/>
            <a:ext cx="5184648" cy="1143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lvl="0" fontAlgn="base">
              <a:lnSpc>
                <a:spcPct val="100000"/>
              </a:lnSpc>
              <a:spcBef>
                <a:spcPts val="1200"/>
              </a:spcBef>
              <a:spcAft>
                <a:spcPts val="1200"/>
              </a:spcAft>
              <a:buClr>
                <a:srgbClr val="D96016"/>
              </a:buClr>
              <a:defRPr/>
            </a:pPr>
            <a:r>
              <a:rPr lang="en-US" altLang="en-US" sz="2400" dirty="0">
                <a:solidFill>
                  <a:srgbClr val="000000"/>
                </a:solidFill>
                <a:ea typeface="+mn-ea"/>
                <a:cs typeface="+mn-cs"/>
              </a:rPr>
              <a:t>Your monthly benefit will be reduced if you claim “early”</a:t>
            </a:r>
            <a:endParaRPr lang="en-US" sz="2400" dirty="0">
              <a:solidFill>
                <a:prstClr val="black"/>
              </a:solidFill>
            </a:endParaRPr>
          </a:p>
        </p:txBody>
      </p:sp>
      <p:sp>
        <p:nvSpPr>
          <p:cNvPr id="23" name="Title 2">
            <a:extLst>
              <a:ext uri="{FF2B5EF4-FFF2-40B4-BE49-F238E27FC236}">
                <a16:creationId xmlns:a16="http://schemas.microsoft.com/office/drawing/2014/main" id="{DCE8E57A-7BC2-3749-9530-3FDBA755C29B}"/>
              </a:ext>
            </a:extLst>
          </p:cNvPr>
          <p:cNvSpPr txBox="1">
            <a:spLocks/>
          </p:cNvSpPr>
          <p:nvPr/>
        </p:nvSpPr>
        <p:spPr>
          <a:xfrm>
            <a:off x="6099048" y="3568550"/>
            <a:ext cx="5184648" cy="1143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lvl="0" fontAlgn="base">
              <a:lnSpc>
                <a:spcPct val="100000"/>
              </a:lnSpc>
              <a:spcBef>
                <a:spcPts val="1200"/>
              </a:spcBef>
              <a:spcAft>
                <a:spcPts val="1200"/>
              </a:spcAft>
              <a:buClr>
                <a:srgbClr val="D96016"/>
              </a:buClr>
              <a:defRPr/>
            </a:pPr>
            <a:r>
              <a:rPr lang="en-US" altLang="en-US" sz="2400" dirty="0">
                <a:solidFill>
                  <a:srgbClr val="000000"/>
                </a:solidFill>
                <a:ea typeface="+mn-ea"/>
                <a:cs typeface="+mn-cs"/>
              </a:rPr>
              <a:t>Couples should always maximize </a:t>
            </a:r>
            <a:br>
              <a:rPr lang="en-US" altLang="en-US" sz="2400" dirty="0">
                <a:solidFill>
                  <a:srgbClr val="000000"/>
                </a:solidFill>
                <a:ea typeface="+mn-ea"/>
                <a:cs typeface="+mn-cs"/>
              </a:rPr>
            </a:br>
            <a:r>
              <a:rPr lang="en-US" altLang="en-US" sz="2400" dirty="0">
                <a:solidFill>
                  <a:srgbClr val="000000"/>
                </a:solidFill>
                <a:ea typeface="+mn-ea"/>
                <a:cs typeface="+mn-cs"/>
              </a:rPr>
              <a:t>the higher earner’s benefit for the surviving spouse</a:t>
            </a:r>
            <a:endParaRPr lang="en-US" sz="2400" dirty="0">
              <a:solidFill>
                <a:prstClr val="black"/>
              </a:solidFill>
            </a:endParaRPr>
          </a:p>
        </p:txBody>
      </p:sp>
      <p:sp>
        <p:nvSpPr>
          <p:cNvPr id="24" name="Title 2">
            <a:extLst>
              <a:ext uri="{FF2B5EF4-FFF2-40B4-BE49-F238E27FC236}">
                <a16:creationId xmlns:a16="http://schemas.microsoft.com/office/drawing/2014/main" id="{170238E8-875C-734F-980B-4C20E81431E7}"/>
              </a:ext>
            </a:extLst>
          </p:cNvPr>
          <p:cNvSpPr txBox="1">
            <a:spLocks/>
          </p:cNvSpPr>
          <p:nvPr/>
        </p:nvSpPr>
        <p:spPr>
          <a:xfrm>
            <a:off x="6099048" y="4995970"/>
            <a:ext cx="5184648" cy="1143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lvl="0" fontAlgn="base">
              <a:lnSpc>
                <a:spcPct val="100000"/>
              </a:lnSpc>
              <a:spcBef>
                <a:spcPts val="1200"/>
              </a:spcBef>
              <a:spcAft>
                <a:spcPts val="1200"/>
              </a:spcAft>
              <a:buClr>
                <a:srgbClr val="D96016"/>
              </a:buClr>
              <a:defRPr/>
            </a:pPr>
            <a:r>
              <a:rPr lang="en-US" altLang="en-US" sz="2400" dirty="0">
                <a:solidFill>
                  <a:srgbClr val="000000"/>
                </a:solidFill>
                <a:ea typeface="+mn-ea"/>
                <a:cs typeface="+mn-cs"/>
              </a:rPr>
              <a:t>If you’re widowed or divorced, you may be eligible for benefits that can increase your check</a:t>
            </a:r>
            <a:endParaRPr lang="en-US" sz="2400" dirty="0">
              <a:solidFill>
                <a:prstClr val="black"/>
              </a:solidFill>
            </a:endParaRPr>
          </a:p>
        </p:txBody>
      </p:sp>
      <p:cxnSp>
        <p:nvCxnSpPr>
          <p:cNvPr id="3" name="Straight Connector 2">
            <a:extLst>
              <a:ext uri="{FF2B5EF4-FFF2-40B4-BE49-F238E27FC236}">
                <a16:creationId xmlns:a16="http://schemas.microsoft.com/office/drawing/2014/main" id="{461EE877-E806-DF48-B72B-0E19CA537220}"/>
              </a:ext>
            </a:extLst>
          </p:cNvPr>
          <p:cNvCxnSpPr/>
          <p:nvPr/>
        </p:nvCxnSpPr>
        <p:spPr>
          <a:xfrm>
            <a:off x="4819100" y="1998921"/>
            <a:ext cx="6464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D705E2-D00B-FD41-83E5-2AB34878B120}"/>
              </a:ext>
            </a:extLst>
          </p:cNvPr>
          <p:cNvCxnSpPr/>
          <p:nvPr/>
        </p:nvCxnSpPr>
        <p:spPr>
          <a:xfrm>
            <a:off x="4819100" y="3426342"/>
            <a:ext cx="6464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552524B-3F00-2B48-9788-B2E2E40CA693}"/>
              </a:ext>
            </a:extLst>
          </p:cNvPr>
          <p:cNvCxnSpPr/>
          <p:nvPr/>
        </p:nvCxnSpPr>
        <p:spPr>
          <a:xfrm>
            <a:off x="4819100" y="4853763"/>
            <a:ext cx="64645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615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0083BF16-1ACB-6846-A70B-1AC8C930CA5E}"/>
              </a:ext>
            </a:extLst>
          </p:cNvPr>
          <p:cNvSpPr txBox="1">
            <a:spLocks/>
          </p:cNvSpPr>
          <p:nvPr/>
        </p:nvSpPr>
        <p:spPr>
          <a:xfrm>
            <a:off x="914399" y="338328"/>
            <a:ext cx="5391392" cy="1536193"/>
          </a:xfrm>
          <a:prstGeom prst="rect">
            <a:avLst/>
          </a:prstGeom>
        </p:spPr>
        <p:txBody>
          <a:bodyPr vert="horz" lIns="0" tIns="155448" rIns="0" bIns="0" rtlCol="0" anchor="t">
            <a:normAutofit/>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n-US" altLang="en-US" dirty="0">
                <a:ea typeface="ＭＳ Ｐゴシック" panose="020B0600070205080204" pitchFamily="34" charset="-128"/>
              </a:rPr>
              <a:t>Consider Social Security </a:t>
            </a:r>
            <a:br>
              <a:rPr lang="en-US" altLang="en-US" dirty="0">
                <a:ea typeface="ＭＳ Ｐゴシック" panose="020B0600070205080204" pitchFamily="34" charset="-128"/>
              </a:rPr>
            </a:br>
            <a:r>
              <a:rPr lang="en-US" altLang="en-US" dirty="0">
                <a:ea typeface="ＭＳ Ｐゴシック" panose="020B0600070205080204" pitchFamily="34" charset="-128"/>
              </a:rPr>
              <a:t>in the context of:</a:t>
            </a:r>
            <a:endParaRPr lang="en-US" dirty="0"/>
          </a:p>
        </p:txBody>
      </p:sp>
      <p:sp>
        <p:nvSpPr>
          <p:cNvPr id="8" name="Rectangle 7">
            <a:extLst>
              <a:ext uri="{FF2B5EF4-FFF2-40B4-BE49-F238E27FC236}">
                <a16:creationId xmlns:a16="http://schemas.microsoft.com/office/drawing/2014/main" id="{29D2D12A-022C-9B4F-9262-4F35989A326C}"/>
              </a:ext>
            </a:extLst>
          </p:cNvPr>
          <p:cNvSpPr/>
          <p:nvPr/>
        </p:nvSpPr>
        <p:spPr>
          <a:xfrm>
            <a:off x="0" y="1922927"/>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2">
                  <a:alpha val="70000"/>
                </a:schemeClr>
              </a:solidFill>
            </a:endParaRPr>
          </a:p>
        </p:txBody>
      </p:sp>
      <p:sp>
        <p:nvSpPr>
          <p:cNvPr id="9" name="Content Placeholder 1">
            <a:extLst>
              <a:ext uri="{FF2B5EF4-FFF2-40B4-BE49-F238E27FC236}">
                <a16:creationId xmlns:a16="http://schemas.microsoft.com/office/drawing/2014/main" id="{EC135EA2-4C0E-CB41-8208-28F598A0323D}"/>
              </a:ext>
            </a:extLst>
          </p:cNvPr>
          <p:cNvSpPr txBox="1">
            <a:spLocks/>
          </p:cNvSpPr>
          <p:nvPr/>
        </p:nvSpPr>
        <p:spPr>
          <a:xfrm>
            <a:off x="914399" y="2514600"/>
            <a:ext cx="4643019" cy="2907794"/>
          </a:xfrm>
          <a:prstGeom prst="rect">
            <a:avLst/>
          </a:prstGeom>
        </p:spPr>
        <p:txBody>
          <a:bodyPr vert="horz" lIns="0" tIns="0" rIns="0" bIns="0" rtlCol="0" anchor="t">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0188" lvl="0" indent="-230188" algn="l" fontAlgn="base">
              <a:spcAft>
                <a:spcPct val="0"/>
              </a:spcAft>
              <a:buClr>
                <a:schemeClr val="bg1"/>
              </a:buClr>
              <a:buFont typeface="Franklin Gothic Book" charset="0"/>
              <a:buChar char="▸"/>
              <a:defRPr/>
            </a:pPr>
            <a:r>
              <a:rPr lang="en-US" altLang="en-US" sz="3200" b="1" dirty="0">
                <a:solidFill>
                  <a:schemeClr val="bg1"/>
                </a:solidFill>
              </a:rPr>
              <a:t>Pensions</a:t>
            </a:r>
          </a:p>
          <a:p>
            <a:pPr marL="230188" lvl="0" indent="-230188" algn="l" fontAlgn="base">
              <a:spcAft>
                <a:spcPct val="0"/>
              </a:spcAft>
              <a:buClr>
                <a:schemeClr val="bg1"/>
              </a:buClr>
              <a:buFont typeface="Franklin Gothic Book" charset="0"/>
              <a:buChar char="▸"/>
              <a:defRPr/>
            </a:pPr>
            <a:r>
              <a:rPr lang="en-US" altLang="en-US" sz="3200" b="1" dirty="0">
                <a:solidFill>
                  <a:schemeClr val="bg1"/>
                </a:solidFill>
              </a:rPr>
              <a:t>IRAs and 401(k)s</a:t>
            </a:r>
          </a:p>
          <a:p>
            <a:pPr marL="346075" lvl="0" indent="-346075" algn="l" fontAlgn="base">
              <a:spcAft>
                <a:spcPct val="0"/>
              </a:spcAft>
              <a:buClr>
                <a:schemeClr val="bg1"/>
              </a:buClr>
              <a:buFont typeface="Franklin Gothic Book" charset="0"/>
              <a:buChar char="▸"/>
              <a:defRPr/>
            </a:pPr>
            <a:r>
              <a:rPr lang="en-US" altLang="en-US" sz="3200" b="1" dirty="0">
                <a:solidFill>
                  <a:schemeClr val="bg1"/>
                </a:solidFill>
              </a:rPr>
              <a:t>Required minimum distributions at age 72 </a:t>
            </a:r>
          </a:p>
          <a:p>
            <a:pPr marL="230188" lvl="0" indent="-230188" algn="l" fontAlgn="base">
              <a:spcAft>
                <a:spcPct val="0"/>
              </a:spcAft>
              <a:buClr>
                <a:schemeClr val="bg1"/>
              </a:buClr>
              <a:buFont typeface="Franklin Gothic Book" charset="0"/>
              <a:buChar char="▸"/>
              <a:defRPr/>
            </a:pPr>
            <a:r>
              <a:rPr lang="en-US" altLang="en-US" sz="3200" b="1" dirty="0">
                <a:solidFill>
                  <a:schemeClr val="bg1"/>
                </a:solidFill>
              </a:rPr>
              <a:t>Investment portfolio</a:t>
            </a:r>
          </a:p>
          <a:p>
            <a:pPr marL="230188" lvl="0" indent="-230188" algn="l" fontAlgn="base">
              <a:spcAft>
                <a:spcPct val="0"/>
              </a:spcAft>
              <a:buClr>
                <a:schemeClr val="bg1"/>
              </a:buClr>
              <a:buFont typeface="Franklin Gothic Book" charset="0"/>
              <a:buChar char="▸"/>
              <a:defRPr/>
            </a:pPr>
            <a:r>
              <a:rPr lang="en-US" altLang="en-US" sz="3200" b="1" dirty="0">
                <a:solidFill>
                  <a:schemeClr val="bg1"/>
                </a:solidFill>
              </a:rPr>
              <a:t>Work</a:t>
            </a:r>
          </a:p>
        </p:txBody>
      </p:sp>
      <p:pic>
        <p:nvPicPr>
          <p:cNvPr id="10" name="Picture Placeholder 30">
            <a:extLst>
              <a:ext uri="{FF2B5EF4-FFF2-40B4-BE49-F238E27FC236}">
                <a16:creationId xmlns:a16="http://schemas.microsoft.com/office/drawing/2014/main" id="{7AAC77A4-3710-214F-B1B1-B942B9FAAB0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05600" y="0"/>
            <a:ext cx="5486400" cy="6858000"/>
          </a:xfrm>
          <a:prstGeom prst="rect">
            <a:avLst/>
          </a:prstGeom>
        </p:spPr>
      </p:pic>
    </p:spTree>
    <p:extLst>
      <p:ext uri="{BB962C8B-B14F-4D97-AF65-F5344CB8AC3E}">
        <p14:creationId xmlns:p14="http://schemas.microsoft.com/office/powerpoint/2010/main" val="69784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79A50B1C-5FFE-B94A-B4FF-D000F6B26723}"/>
              </a:ext>
            </a:extLst>
          </p:cNvPr>
          <p:cNvSpPr/>
          <p:nvPr/>
        </p:nvSpPr>
        <p:spPr>
          <a:xfrm>
            <a:off x="8702961" y="2425999"/>
            <a:ext cx="2578607" cy="195201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E42AD7D6-101B-A944-8D69-50435C7CAB8B}"/>
              </a:ext>
            </a:extLst>
          </p:cNvPr>
          <p:cNvSpPr/>
          <p:nvPr/>
        </p:nvSpPr>
        <p:spPr>
          <a:xfrm>
            <a:off x="3519902" y="2425999"/>
            <a:ext cx="2578608" cy="195201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17" name="Table 16">
            <a:extLst>
              <a:ext uri="{FF2B5EF4-FFF2-40B4-BE49-F238E27FC236}">
                <a16:creationId xmlns:a16="http://schemas.microsoft.com/office/drawing/2014/main" id="{880AE4BF-DFBF-204E-ADF6-AFC3C44268A8}"/>
              </a:ext>
            </a:extLst>
          </p:cNvPr>
          <p:cNvGraphicFramePr>
            <a:graphicFrameLocks noGrp="1"/>
          </p:cNvGraphicFramePr>
          <p:nvPr>
            <p:extLst>
              <p:ext uri="{D42A27DB-BD31-4B8C-83A1-F6EECF244321}">
                <p14:modId xmlns:p14="http://schemas.microsoft.com/office/powerpoint/2010/main" val="3650685540"/>
              </p:ext>
            </p:extLst>
          </p:nvPr>
        </p:nvGraphicFramePr>
        <p:xfrm>
          <a:off x="927846" y="2422809"/>
          <a:ext cx="10349756" cy="1952010"/>
        </p:xfrm>
        <a:graphic>
          <a:graphicData uri="http://schemas.openxmlformats.org/drawingml/2006/table">
            <a:tbl>
              <a:tblPr firstRow="1" bandRow="1">
                <a:tableStyleId>{2D5ABB26-0587-4C30-8999-92F81FD0307C}</a:tableStyleId>
              </a:tblPr>
              <a:tblGrid>
                <a:gridCol w="2587439">
                  <a:extLst>
                    <a:ext uri="{9D8B030D-6E8A-4147-A177-3AD203B41FA5}">
                      <a16:colId xmlns:a16="http://schemas.microsoft.com/office/drawing/2014/main" val="20000"/>
                    </a:ext>
                  </a:extLst>
                </a:gridCol>
                <a:gridCol w="2587439">
                  <a:extLst>
                    <a:ext uri="{9D8B030D-6E8A-4147-A177-3AD203B41FA5}">
                      <a16:colId xmlns:a16="http://schemas.microsoft.com/office/drawing/2014/main" val="20001"/>
                    </a:ext>
                  </a:extLst>
                </a:gridCol>
                <a:gridCol w="2587439">
                  <a:extLst>
                    <a:ext uri="{9D8B030D-6E8A-4147-A177-3AD203B41FA5}">
                      <a16:colId xmlns:a16="http://schemas.microsoft.com/office/drawing/2014/main" val="20002"/>
                    </a:ext>
                  </a:extLst>
                </a:gridCol>
                <a:gridCol w="2587439">
                  <a:extLst>
                    <a:ext uri="{9D8B030D-6E8A-4147-A177-3AD203B41FA5}">
                      <a16:colId xmlns:a16="http://schemas.microsoft.com/office/drawing/2014/main" val="20003"/>
                    </a:ext>
                  </a:extLst>
                </a:gridCol>
              </a:tblGrid>
              <a:tr h="650670">
                <a:tc>
                  <a:txBody>
                    <a:bodyPr/>
                    <a:lstStyle/>
                    <a:p>
                      <a:pPr algn="ctr"/>
                      <a:r>
                        <a:rPr lang="en-US" sz="2400" b="1" i="0" dirty="0">
                          <a:solidFill>
                            <a:schemeClr val="tx1"/>
                          </a:solidFill>
                          <a:latin typeface="+mn-lt"/>
                          <a:ea typeface="Titillium" charset="0"/>
                          <a:cs typeface="Titillium" charset="0"/>
                        </a:rPr>
                        <a:t>10 more years</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a:txBody>
                    <a:bodyPr/>
                    <a:lstStyle/>
                    <a:p>
                      <a:pPr algn="ctr"/>
                      <a:r>
                        <a:rPr lang="en-US" sz="2400" b="1" i="0" dirty="0">
                          <a:solidFill>
                            <a:schemeClr val="tx1"/>
                          </a:solidFill>
                          <a:latin typeface="+mn-lt"/>
                          <a:ea typeface="Titillium" charset="0"/>
                          <a:cs typeface="Titillium" charset="0"/>
                        </a:rPr>
                        <a:t>you’ll receive a total of</a:t>
                      </a:r>
                      <a:endParaRPr lang="en-US" sz="2400" b="1" i="0" dirty="0">
                        <a:solidFill>
                          <a:schemeClr val="tx1"/>
                        </a:solidFill>
                        <a:latin typeface="+mn-lt"/>
                      </a:endParaRPr>
                    </a:p>
                  </a:txBody>
                  <a:tcPr marL="99730" marR="99730" marT="41564" marB="415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latin typeface="+mn-lt"/>
                          <a:ea typeface="Titillium" charset="0"/>
                          <a:cs typeface="Titillium" charset="0"/>
                        </a:rPr>
                        <a:t>$276,032</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a:txBody>
                    <a:bodyPr/>
                    <a:lstStyle/>
                    <a:p>
                      <a:pPr algn="ctr"/>
                      <a:r>
                        <a:rPr lang="en-US" sz="2400" b="0" i="0" dirty="0">
                          <a:latin typeface="+mn-lt"/>
                          <a:ea typeface="Titillium" charset="0"/>
                          <a:cs typeface="Titillium" charset="0"/>
                        </a:rPr>
                        <a:t>in lifetime benefits</a:t>
                      </a:r>
                    </a:p>
                  </a:txBody>
                  <a:tcPr marL="99730" marR="99730" marT="41564" marB="415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50670">
                <a:tc>
                  <a:txBody>
                    <a:bodyPr/>
                    <a:lstStyle/>
                    <a:p>
                      <a:pPr algn="ctr"/>
                      <a:r>
                        <a:rPr lang="en-US" sz="2400" b="1" i="0" dirty="0">
                          <a:solidFill>
                            <a:schemeClr val="tx1"/>
                          </a:solidFill>
                          <a:latin typeface="+mn-lt"/>
                          <a:ea typeface="Titillium" charset="0"/>
                          <a:cs typeface="Titillium" charset="0"/>
                        </a:rPr>
                        <a:t>20 more years</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vMerge="1">
                  <a:txBody>
                    <a:bodyPr/>
                    <a:lstStyle/>
                    <a:p>
                      <a:pPr algn="ctr"/>
                      <a:r>
                        <a:rPr lang="en-US" sz="2400" b="1" i="0" dirty="0">
                          <a:solidFill>
                            <a:schemeClr val="tx1"/>
                          </a:solidFill>
                          <a:latin typeface="+mn-lt"/>
                          <a:ea typeface="Titillium" charset="0"/>
                          <a:cs typeface="Titillium" charset="0"/>
                        </a:rPr>
                        <a:t>03</a:t>
                      </a:r>
                    </a:p>
                  </a:txBody>
                  <a:tcPr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i="0" dirty="0">
                          <a:latin typeface="+mn-lt"/>
                          <a:ea typeface="Titillium" charset="0"/>
                          <a:cs typeface="Titillium" charset="0"/>
                        </a:rPr>
                        <a:t>$602,780</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vMerge="1">
                  <a:txBody>
                    <a:bodyPr/>
                    <a:lstStyle/>
                    <a:p>
                      <a:pPr algn="ctr"/>
                      <a:endParaRPr lang="en-US" sz="2400" b="0" i="0" dirty="0">
                        <a:latin typeface="+mn-lt"/>
                        <a:ea typeface="Titillium" charset="0"/>
                        <a:cs typeface="Titillium" charset="0"/>
                      </a:endParaRP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650670">
                <a:tc>
                  <a:txBody>
                    <a:bodyPr/>
                    <a:lstStyle/>
                    <a:p>
                      <a:pPr algn="ctr"/>
                      <a:r>
                        <a:rPr lang="en-US" sz="2400" b="1" i="0" dirty="0">
                          <a:solidFill>
                            <a:schemeClr val="tx1"/>
                          </a:solidFill>
                          <a:latin typeface="+mn-lt"/>
                          <a:ea typeface="Titillium" charset="0"/>
                          <a:cs typeface="Titillium" charset="0"/>
                        </a:rPr>
                        <a:t>30 more years</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algn="ctr"/>
                      <a:r>
                        <a:rPr lang="en-US" sz="2400" b="1" i="0" dirty="0">
                          <a:solidFill>
                            <a:schemeClr val="tx1"/>
                          </a:solidFill>
                          <a:latin typeface="+mn-lt"/>
                          <a:ea typeface="Titillium" charset="0"/>
                          <a:cs typeface="Titillium" charset="0"/>
                        </a:rPr>
                        <a:t>512</a:t>
                      </a:r>
                    </a:p>
                  </a:txBody>
                  <a:tcPr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i="0" dirty="0">
                          <a:latin typeface="+mn-lt"/>
                          <a:ea typeface="Titillium" charset="0"/>
                          <a:cs typeface="Titillium" charset="0"/>
                        </a:rPr>
                        <a:t>$1,001,096</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algn="ctr"/>
                      <a:endParaRPr lang="en-US" sz="2400" b="0" i="0" dirty="0">
                        <a:latin typeface="+mn-lt"/>
                        <a:ea typeface="Titillium" charset="0"/>
                        <a:cs typeface="Titillium" charset="0"/>
                      </a:endParaRPr>
                    </a:p>
                  </a:txBody>
                  <a:tcPr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a:xfrm>
            <a:off x="912067" y="411480"/>
            <a:ext cx="10486663" cy="1188720"/>
          </a:xfrm>
        </p:spPr>
        <p:txBody>
          <a:bodyPr>
            <a:normAutofit/>
          </a:bodyPr>
          <a:lstStyle/>
          <a:p>
            <a:r>
              <a:rPr lang="en-US" dirty="0"/>
              <a:t>Social Security offers income you can’t outlive</a:t>
            </a:r>
          </a:p>
        </p:txBody>
      </p:sp>
      <p:sp>
        <p:nvSpPr>
          <p:cNvPr id="35" name="Rectangle 34">
            <a:extLst>
              <a:ext uri="{FF2B5EF4-FFF2-40B4-BE49-F238E27FC236}">
                <a16:creationId xmlns:a16="http://schemas.microsoft.com/office/drawing/2014/main" id="{BEA42B8A-6156-2247-BC3F-6F22696928EC}"/>
              </a:ext>
            </a:extLst>
          </p:cNvPr>
          <p:cNvSpPr/>
          <p:nvPr/>
        </p:nvSpPr>
        <p:spPr>
          <a:xfrm>
            <a:off x="912067" y="1828800"/>
            <a:ext cx="10292620" cy="369332"/>
          </a:xfrm>
          <a:prstGeom prst="rect">
            <a:avLst/>
          </a:prstGeom>
        </p:spPr>
        <p:txBody>
          <a:bodyPr wrap="square" lIns="0" tIns="0" rIns="0" bIns="0">
            <a:spAutoFit/>
          </a:bodyPr>
          <a:lstStyle/>
          <a:p>
            <a:r>
              <a:rPr lang="en-US" altLang="en-US" sz="2400" dirty="0">
                <a:ea typeface="ＭＳ Ｐゴシック" panose="020B0600070205080204" pitchFamily="34" charset="-128"/>
              </a:rPr>
              <a:t>If your monthly benefit is $2,000 today and you live:</a:t>
            </a:r>
          </a:p>
        </p:txBody>
      </p:sp>
      <p:sp>
        <p:nvSpPr>
          <p:cNvPr id="36" name="Rectangle 62">
            <a:extLst>
              <a:ext uri="{FF2B5EF4-FFF2-40B4-BE49-F238E27FC236}">
                <a16:creationId xmlns:a16="http://schemas.microsoft.com/office/drawing/2014/main" id="{9A83BA17-7ECF-1849-B728-CC057A697115}"/>
              </a:ext>
            </a:extLst>
          </p:cNvPr>
          <p:cNvSpPr>
            <a:spLocks noChangeArrowheads="1"/>
          </p:cNvSpPr>
          <p:nvPr/>
        </p:nvSpPr>
        <p:spPr bwMode="auto">
          <a:xfrm>
            <a:off x="4497646" y="4606246"/>
            <a:ext cx="3696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800" b="1">
                <a:solidFill>
                  <a:schemeClr val="tx1"/>
                </a:solidFill>
                <a:latin typeface="Arial Narrow" panose="020B0604020202020204" pitchFamily="34" charset="0"/>
                <a:ea typeface="ＭＳ Ｐゴシック" panose="020B0600070205080204" pitchFamily="34" charset="-128"/>
              </a:defRPr>
            </a:lvl1pPr>
            <a:lvl2pPr marL="742950" indent="-285750">
              <a:spcBef>
                <a:spcPct val="20000"/>
              </a:spcBef>
              <a:buClr>
                <a:srgbClr val="CC0000"/>
              </a:buClr>
              <a:buChar char="•"/>
              <a:defRPr sz="2800" b="1">
                <a:solidFill>
                  <a:schemeClr val="tx1"/>
                </a:solidFill>
                <a:latin typeface="Arial Narrow" panose="020B0604020202020204" pitchFamily="34" charset="0"/>
                <a:ea typeface="ＭＳ Ｐゴシック" panose="020B0600070205080204" pitchFamily="34" charset="-128"/>
              </a:defRPr>
            </a:lvl2pPr>
            <a:lvl3pPr marL="1143000" indent="-228600">
              <a:spcBef>
                <a:spcPct val="20000"/>
              </a:spcBef>
              <a:buClr>
                <a:srgbClr val="CC0000"/>
              </a:buClr>
              <a:buChar char="•"/>
              <a:defRPr sz="2000" b="1">
                <a:solidFill>
                  <a:schemeClr val="tx1"/>
                </a:solidFill>
                <a:latin typeface="Arial Narrow" panose="020B0604020202020204" pitchFamily="34" charset="0"/>
                <a:ea typeface="ＭＳ Ｐゴシック" panose="020B0600070205080204" pitchFamily="34" charset="-128"/>
              </a:defRPr>
            </a:lvl3pPr>
            <a:lvl4pPr marL="1600200" indent="-228600">
              <a:spcBef>
                <a:spcPct val="20000"/>
              </a:spcBef>
              <a:buClr>
                <a:srgbClr val="CC0000"/>
              </a:buClr>
              <a:buChar char="•"/>
              <a:defRPr b="1">
                <a:solidFill>
                  <a:schemeClr val="tx1"/>
                </a:solidFill>
                <a:latin typeface="Arial Narrow" panose="020B0604020202020204" pitchFamily="34" charset="0"/>
                <a:ea typeface="ＭＳ Ｐゴシック" panose="020B0600070205080204" pitchFamily="34" charset="-128"/>
              </a:defRPr>
            </a:lvl4pPr>
            <a:lvl5pPr marL="2057400" indent="-228600">
              <a:spcBef>
                <a:spcPct val="20000"/>
              </a:spcBef>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400" baseline="0" dirty="0">
                <a:latin typeface="+mn-lt"/>
              </a:rPr>
              <a:t>Assumes 2% annual cost-of-living adjustments</a:t>
            </a:r>
          </a:p>
        </p:txBody>
      </p:sp>
      <p:sp>
        <p:nvSpPr>
          <p:cNvPr id="8" name="Rectangle 7">
            <a:extLst>
              <a:ext uri="{FF2B5EF4-FFF2-40B4-BE49-F238E27FC236}">
                <a16:creationId xmlns:a16="http://schemas.microsoft.com/office/drawing/2014/main" id="{CA88CE30-80A0-3A48-B422-F1B385EE5604}"/>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Tree>
    <p:extLst>
      <p:ext uri="{BB962C8B-B14F-4D97-AF65-F5344CB8AC3E}">
        <p14:creationId xmlns:p14="http://schemas.microsoft.com/office/powerpoint/2010/main" val="2063964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a:xfrm>
            <a:off x="914399" y="1828799"/>
            <a:ext cx="3224151" cy="3260651"/>
          </a:xfrm>
        </p:spPr>
        <p:txBody>
          <a:bodyPr>
            <a:normAutofit/>
          </a:bodyPr>
          <a:lstStyle/>
          <a:p>
            <a:r>
              <a:rPr lang="en-US" altLang="en-US" dirty="0">
                <a:ea typeface="ＭＳ Ｐゴシック" panose="020B0600070205080204" pitchFamily="34" charset="-128"/>
              </a:rPr>
              <a:t>You have questions.</a:t>
            </a:r>
            <a:endParaRPr lang="en-US" dirty="0"/>
          </a:p>
        </p:txBody>
      </p:sp>
      <p:sp>
        <p:nvSpPr>
          <p:cNvPr id="10" name="Rectangle 9">
            <a:extLst>
              <a:ext uri="{FF2B5EF4-FFF2-40B4-BE49-F238E27FC236}">
                <a16:creationId xmlns:a16="http://schemas.microsoft.com/office/drawing/2014/main" id="{125F05B0-E023-F94C-89BE-6EF994EF3AFC}"/>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18" name="Content Placeholder 1">
            <a:extLst>
              <a:ext uri="{FF2B5EF4-FFF2-40B4-BE49-F238E27FC236}">
                <a16:creationId xmlns:a16="http://schemas.microsoft.com/office/drawing/2014/main" id="{7E4167B7-5245-2B40-8808-165090FC6CE9}"/>
              </a:ext>
            </a:extLst>
          </p:cNvPr>
          <p:cNvSpPr txBox="1">
            <a:spLocks/>
          </p:cNvSpPr>
          <p:nvPr/>
        </p:nvSpPr>
        <p:spPr>
          <a:xfrm>
            <a:off x="5559552" y="2057400"/>
            <a:ext cx="5724144" cy="4229100"/>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3688" indent="-293688" fontAlgn="base">
              <a:lnSpc>
                <a:spcPct val="100000"/>
              </a:lnSpc>
              <a:spcAft>
                <a:spcPct val="0"/>
              </a:spcAft>
              <a:buClr>
                <a:schemeClr val="accent4"/>
              </a:buClr>
              <a:buFont typeface="Franklin Gothic Book" charset="0"/>
              <a:buChar char="▸"/>
              <a:defRPr/>
            </a:pPr>
            <a:r>
              <a:rPr lang="en-US" altLang="en-US" sz="2400" dirty="0">
                <a:solidFill>
                  <a:schemeClr val="tx1"/>
                </a:solidFill>
              </a:rPr>
              <a:t>When should I apply for Social Security?</a:t>
            </a:r>
          </a:p>
          <a:p>
            <a:pPr marL="293688" indent="-293688" fontAlgn="base">
              <a:lnSpc>
                <a:spcPct val="100000"/>
              </a:lnSpc>
              <a:spcAft>
                <a:spcPct val="0"/>
              </a:spcAft>
              <a:buClr>
                <a:schemeClr val="accent4"/>
              </a:buClr>
              <a:buFont typeface="Franklin Gothic Book" charset="0"/>
              <a:buChar char="▸"/>
              <a:defRPr/>
            </a:pPr>
            <a:r>
              <a:rPr lang="en-US" altLang="en-US" sz="2400" dirty="0">
                <a:solidFill>
                  <a:schemeClr val="tx1"/>
                </a:solidFill>
              </a:rPr>
              <a:t>What if I want to keep working?</a:t>
            </a:r>
          </a:p>
          <a:p>
            <a:pPr marL="293688" indent="-293688" fontAlgn="base">
              <a:lnSpc>
                <a:spcPct val="100000"/>
              </a:lnSpc>
              <a:spcAft>
                <a:spcPct val="0"/>
              </a:spcAft>
              <a:buClr>
                <a:schemeClr val="accent4"/>
              </a:buClr>
              <a:buFont typeface="Franklin Gothic Book" charset="0"/>
              <a:buChar char="▸"/>
              <a:defRPr/>
            </a:pPr>
            <a:r>
              <a:rPr lang="en-US" altLang="en-US" sz="2400" dirty="0">
                <a:solidFill>
                  <a:schemeClr val="tx1"/>
                </a:solidFill>
              </a:rPr>
              <a:t>What if I've already applied?</a:t>
            </a:r>
          </a:p>
          <a:p>
            <a:pPr marL="293688" indent="-293688" fontAlgn="base">
              <a:lnSpc>
                <a:spcPct val="100000"/>
              </a:lnSpc>
              <a:spcAft>
                <a:spcPct val="0"/>
              </a:spcAft>
              <a:buClr>
                <a:schemeClr val="accent4"/>
              </a:buClr>
              <a:buFont typeface="Franklin Gothic Book" charset="0"/>
              <a:buChar char="▸"/>
              <a:defRPr/>
            </a:pPr>
            <a:r>
              <a:rPr lang="en-US" altLang="en-US" sz="2400" dirty="0">
                <a:solidFill>
                  <a:schemeClr val="tx1"/>
                </a:solidFill>
              </a:rPr>
              <a:t>How much will my benefit be? </a:t>
            </a:r>
          </a:p>
          <a:p>
            <a:pPr marL="293688" indent="-293688" fontAlgn="base">
              <a:lnSpc>
                <a:spcPct val="100000"/>
              </a:lnSpc>
              <a:spcAft>
                <a:spcPct val="0"/>
              </a:spcAft>
              <a:buClr>
                <a:schemeClr val="accent4"/>
              </a:buClr>
              <a:buFont typeface="Franklin Gothic Book" charset="0"/>
              <a:buChar char="▸"/>
              <a:defRPr/>
            </a:pPr>
            <a:r>
              <a:rPr lang="en-US" altLang="en-US" sz="2400" dirty="0">
                <a:solidFill>
                  <a:schemeClr val="tx1"/>
                </a:solidFill>
              </a:rPr>
              <a:t>How can I coordinate spousal benefits?</a:t>
            </a:r>
          </a:p>
          <a:p>
            <a:pPr marL="293688" indent="-293688" fontAlgn="base">
              <a:lnSpc>
                <a:spcPct val="100000"/>
              </a:lnSpc>
              <a:spcAft>
                <a:spcPct val="0"/>
              </a:spcAft>
              <a:buClr>
                <a:schemeClr val="accent4"/>
              </a:buClr>
              <a:buFont typeface="Franklin Gothic Book" charset="0"/>
              <a:buChar char="▸"/>
              <a:defRPr/>
            </a:pPr>
            <a:r>
              <a:rPr lang="en-US" altLang="en-US" sz="2400" dirty="0">
                <a:solidFill>
                  <a:schemeClr val="tx1"/>
                </a:solidFill>
              </a:rPr>
              <a:t>What's the best long-term strategy for my situation?</a:t>
            </a:r>
          </a:p>
          <a:p>
            <a:pPr marL="293688" indent="-293688" fontAlgn="base">
              <a:lnSpc>
                <a:spcPct val="100000"/>
              </a:lnSpc>
              <a:spcAft>
                <a:spcPct val="0"/>
              </a:spcAft>
              <a:buClr>
                <a:schemeClr val="accent4"/>
              </a:buClr>
              <a:buFont typeface="Franklin Gothic Book" charset="0"/>
              <a:buChar char="▸"/>
              <a:defRPr/>
            </a:pPr>
            <a:r>
              <a:rPr lang="en-US" altLang="en-US" sz="2400" dirty="0">
                <a:solidFill>
                  <a:schemeClr val="tx1"/>
                </a:solidFill>
              </a:rPr>
              <a:t>What do I do next?</a:t>
            </a:r>
          </a:p>
        </p:txBody>
      </p:sp>
      <p:sp>
        <p:nvSpPr>
          <p:cNvPr id="6" name="Subtitle 18">
            <a:extLst>
              <a:ext uri="{FF2B5EF4-FFF2-40B4-BE49-F238E27FC236}">
                <a16:creationId xmlns:a16="http://schemas.microsoft.com/office/drawing/2014/main" id="{3A15EE54-8D88-E14A-AD09-AAE72159942A}"/>
              </a:ext>
            </a:extLst>
          </p:cNvPr>
          <p:cNvSpPr>
            <a:spLocks noGrp="1"/>
          </p:cNvSpPr>
          <p:nvPr>
            <p:ph type="subTitle" idx="1"/>
          </p:nvPr>
        </p:nvSpPr>
        <p:spPr>
          <a:xfrm>
            <a:off x="908304" y="4139609"/>
            <a:ext cx="3556503" cy="340951"/>
          </a:xfrm>
        </p:spPr>
        <p:txBody>
          <a:bodyPr/>
          <a:lstStyle/>
          <a:p>
            <a:r>
              <a:rPr lang="en-US" altLang="en-US" sz="2400" dirty="0">
                <a:ea typeface="ＭＳ Ｐゴシック" panose="020B0600070205080204" pitchFamily="34" charset="-128"/>
              </a:rPr>
              <a:t>We can help.</a:t>
            </a:r>
            <a:endParaRPr lang="en-US" sz="2400" dirty="0"/>
          </a:p>
        </p:txBody>
      </p:sp>
    </p:spTree>
    <p:extLst>
      <p:ext uri="{BB962C8B-B14F-4D97-AF65-F5344CB8AC3E}">
        <p14:creationId xmlns:p14="http://schemas.microsoft.com/office/powerpoint/2010/main" val="3263524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42AD7D6-101B-A944-8D69-50435C7CAB8B}"/>
              </a:ext>
            </a:extLst>
          </p:cNvPr>
          <p:cNvSpPr/>
          <p:nvPr/>
        </p:nvSpPr>
        <p:spPr>
          <a:xfrm>
            <a:off x="4806696" y="2865474"/>
            <a:ext cx="2578608" cy="195201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17" name="Table 16">
            <a:extLst>
              <a:ext uri="{FF2B5EF4-FFF2-40B4-BE49-F238E27FC236}">
                <a16:creationId xmlns:a16="http://schemas.microsoft.com/office/drawing/2014/main" id="{880AE4BF-DFBF-204E-ADF6-AFC3C44268A8}"/>
              </a:ext>
            </a:extLst>
          </p:cNvPr>
          <p:cNvGraphicFramePr>
            <a:graphicFrameLocks noGrp="1"/>
          </p:cNvGraphicFramePr>
          <p:nvPr>
            <p:extLst>
              <p:ext uri="{D42A27DB-BD31-4B8C-83A1-F6EECF244321}">
                <p14:modId xmlns:p14="http://schemas.microsoft.com/office/powerpoint/2010/main" val="3213991457"/>
              </p:ext>
            </p:extLst>
          </p:nvPr>
        </p:nvGraphicFramePr>
        <p:xfrm>
          <a:off x="2214842" y="2862284"/>
          <a:ext cx="7762317" cy="1952010"/>
        </p:xfrm>
        <a:graphic>
          <a:graphicData uri="http://schemas.openxmlformats.org/drawingml/2006/table">
            <a:tbl>
              <a:tblPr firstRow="1" bandRow="1">
                <a:tableStyleId>{2D5ABB26-0587-4C30-8999-92F81FD0307C}</a:tableStyleId>
              </a:tblPr>
              <a:tblGrid>
                <a:gridCol w="2587439">
                  <a:extLst>
                    <a:ext uri="{9D8B030D-6E8A-4147-A177-3AD203B41FA5}">
                      <a16:colId xmlns:a16="http://schemas.microsoft.com/office/drawing/2014/main" val="20000"/>
                    </a:ext>
                  </a:extLst>
                </a:gridCol>
                <a:gridCol w="2587439">
                  <a:extLst>
                    <a:ext uri="{9D8B030D-6E8A-4147-A177-3AD203B41FA5}">
                      <a16:colId xmlns:a16="http://schemas.microsoft.com/office/drawing/2014/main" val="20001"/>
                    </a:ext>
                  </a:extLst>
                </a:gridCol>
                <a:gridCol w="2587439">
                  <a:extLst>
                    <a:ext uri="{9D8B030D-6E8A-4147-A177-3AD203B41FA5}">
                      <a16:colId xmlns:a16="http://schemas.microsoft.com/office/drawing/2014/main" val="20002"/>
                    </a:ext>
                  </a:extLst>
                </a:gridCol>
              </a:tblGrid>
              <a:tr h="650670">
                <a:tc>
                  <a:txBody>
                    <a:bodyPr/>
                    <a:lstStyle/>
                    <a:p>
                      <a:pPr algn="ctr"/>
                      <a:r>
                        <a:rPr lang="en-US" sz="2400" b="1" i="0" dirty="0">
                          <a:solidFill>
                            <a:schemeClr val="tx1"/>
                          </a:solidFill>
                          <a:latin typeface="+mn-lt"/>
                          <a:ea typeface="Titillium" charset="0"/>
                          <a:cs typeface="Titillium" charset="0"/>
                        </a:rPr>
                        <a:t>In 10 years</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a:txBody>
                    <a:bodyPr/>
                    <a:lstStyle/>
                    <a:p>
                      <a:pPr algn="ctr"/>
                      <a:r>
                        <a:rPr lang="en-US" sz="2400" b="1" i="0" dirty="0">
                          <a:solidFill>
                            <a:schemeClr val="tx1"/>
                          </a:solidFill>
                          <a:latin typeface="+mn-lt"/>
                          <a:ea typeface="Titillium" charset="0"/>
                          <a:cs typeface="Titillium" charset="0"/>
                        </a:rPr>
                        <a:t>your monthly benefit will be</a:t>
                      </a:r>
                      <a:endParaRPr lang="en-US" sz="2400" b="1" i="0" dirty="0">
                        <a:solidFill>
                          <a:schemeClr val="tx1"/>
                        </a:solidFill>
                        <a:latin typeface="+mn-lt"/>
                      </a:endParaRPr>
                    </a:p>
                  </a:txBody>
                  <a:tcPr marL="99730" marR="99730" marT="41564" marB="415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i="0" dirty="0">
                          <a:latin typeface="+mn-lt"/>
                          <a:ea typeface="Titillium" charset="0"/>
                          <a:cs typeface="Titillium" charset="0"/>
                        </a:rPr>
                        <a:t>$2,438</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50670">
                <a:tc>
                  <a:txBody>
                    <a:bodyPr/>
                    <a:lstStyle/>
                    <a:p>
                      <a:pPr algn="ctr"/>
                      <a:r>
                        <a:rPr lang="en-US" sz="2400" b="1" i="0" dirty="0">
                          <a:solidFill>
                            <a:schemeClr val="tx1"/>
                          </a:solidFill>
                          <a:latin typeface="+mn-lt"/>
                          <a:ea typeface="Titillium" charset="0"/>
                          <a:cs typeface="Titillium" charset="0"/>
                        </a:rPr>
                        <a:t>In 20 years</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tc vMerge="1">
                  <a:txBody>
                    <a:bodyPr/>
                    <a:lstStyle/>
                    <a:p>
                      <a:pPr algn="ctr"/>
                      <a:r>
                        <a:rPr lang="en-US" sz="2400" b="1" i="0" dirty="0">
                          <a:solidFill>
                            <a:schemeClr val="tx1"/>
                          </a:solidFill>
                          <a:latin typeface="+mn-lt"/>
                          <a:ea typeface="Titillium" charset="0"/>
                          <a:cs typeface="Titillium" charset="0"/>
                        </a:rPr>
                        <a:t>03</a:t>
                      </a:r>
                    </a:p>
                  </a:txBody>
                  <a:tcPr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i="0" dirty="0">
                          <a:latin typeface="+mn-lt"/>
                          <a:ea typeface="Titillium" charset="0"/>
                          <a:cs typeface="Titillium" charset="0"/>
                        </a:rPr>
                        <a:t>$2,972</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650670">
                <a:tc>
                  <a:txBody>
                    <a:bodyPr/>
                    <a:lstStyle/>
                    <a:p>
                      <a:pPr algn="ctr"/>
                      <a:r>
                        <a:rPr lang="en-US" sz="2400" b="1" i="0" dirty="0">
                          <a:solidFill>
                            <a:schemeClr val="tx1"/>
                          </a:solidFill>
                          <a:latin typeface="+mn-lt"/>
                          <a:ea typeface="Titillium" charset="0"/>
                          <a:cs typeface="Titillium" charset="0"/>
                        </a:rPr>
                        <a:t>In 30 years</a:t>
                      </a: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algn="ctr"/>
                      <a:r>
                        <a:rPr lang="en-US" sz="2400" b="1" i="0" dirty="0">
                          <a:solidFill>
                            <a:schemeClr val="tx1"/>
                          </a:solidFill>
                          <a:latin typeface="+mn-lt"/>
                          <a:ea typeface="Titillium" charset="0"/>
                          <a:cs typeface="Titillium" charset="0"/>
                        </a:rPr>
                        <a:t>512</a:t>
                      </a:r>
                    </a:p>
                  </a:txBody>
                  <a:tcPr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i="0" dirty="0">
                          <a:latin typeface="+mn-lt"/>
                          <a:ea typeface="Titillium" charset="0"/>
                          <a:cs typeface="Titillium" charset="0"/>
                        </a:rPr>
                        <a:t>$3,623</a:t>
                      </a:r>
                    </a:p>
                  </a:txBody>
                  <a:tcPr marL="109302" marR="109302" marT="54651" marB="54651"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a:xfrm>
            <a:off x="576536" y="411480"/>
            <a:ext cx="11038928" cy="1188720"/>
          </a:xfrm>
        </p:spPr>
        <p:txBody>
          <a:bodyPr>
            <a:noAutofit/>
          </a:bodyPr>
          <a:lstStyle/>
          <a:p>
            <a:r>
              <a:rPr lang="en-US" dirty="0"/>
              <a:t>Social Security offers annual inflation adjustments</a:t>
            </a:r>
          </a:p>
        </p:txBody>
      </p:sp>
      <p:sp>
        <p:nvSpPr>
          <p:cNvPr id="35" name="Rectangle 34">
            <a:extLst>
              <a:ext uri="{FF2B5EF4-FFF2-40B4-BE49-F238E27FC236}">
                <a16:creationId xmlns:a16="http://schemas.microsoft.com/office/drawing/2014/main" id="{BEA42B8A-6156-2247-BC3F-6F22696928EC}"/>
              </a:ext>
            </a:extLst>
          </p:cNvPr>
          <p:cNvSpPr/>
          <p:nvPr/>
        </p:nvSpPr>
        <p:spPr>
          <a:xfrm>
            <a:off x="912067" y="1828800"/>
            <a:ext cx="10292620" cy="738664"/>
          </a:xfrm>
          <a:prstGeom prst="rect">
            <a:avLst/>
          </a:prstGeom>
        </p:spPr>
        <p:txBody>
          <a:bodyPr wrap="square" lIns="0" tIns="0" rIns="0" bIns="0">
            <a:spAutoFit/>
          </a:bodyPr>
          <a:lstStyle/>
          <a:p>
            <a:r>
              <a:rPr lang="en-US" altLang="en-US" sz="2400" dirty="0">
                <a:ea typeface="ＭＳ Ｐゴシック" panose="020B0600070205080204" pitchFamily="34" charset="-128"/>
              </a:rPr>
              <a:t>If your monthly benefit is $2,000 today and annual cost-of-living adjustments are 2%:</a:t>
            </a:r>
          </a:p>
        </p:txBody>
      </p:sp>
      <p:sp>
        <p:nvSpPr>
          <p:cNvPr id="36" name="Rectangle 62">
            <a:extLst>
              <a:ext uri="{FF2B5EF4-FFF2-40B4-BE49-F238E27FC236}">
                <a16:creationId xmlns:a16="http://schemas.microsoft.com/office/drawing/2014/main" id="{9A83BA17-7ECF-1849-B728-CC057A697115}"/>
              </a:ext>
            </a:extLst>
          </p:cNvPr>
          <p:cNvSpPr>
            <a:spLocks noChangeArrowheads="1"/>
          </p:cNvSpPr>
          <p:nvPr/>
        </p:nvSpPr>
        <p:spPr bwMode="auto">
          <a:xfrm>
            <a:off x="4497646" y="5066987"/>
            <a:ext cx="36968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800" b="1">
                <a:solidFill>
                  <a:schemeClr val="tx1"/>
                </a:solidFill>
                <a:latin typeface="Arial Narrow" panose="020B0604020202020204" pitchFamily="34" charset="0"/>
                <a:ea typeface="ＭＳ Ｐゴシック" panose="020B0600070205080204" pitchFamily="34" charset="-128"/>
              </a:defRPr>
            </a:lvl1pPr>
            <a:lvl2pPr marL="742950" indent="-285750">
              <a:spcBef>
                <a:spcPct val="20000"/>
              </a:spcBef>
              <a:buClr>
                <a:srgbClr val="CC0000"/>
              </a:buClr>
              <a:buChar char="•"/>
              <a:defRPr sz="2800" b="1">
                <a:solidFill>
                  <a:schemeClr val="tx1"/>
                </a:solidFill>
                <a:latin typeface="Arial Narrow" panose="020B0604020202020204" pitchFamily="34" charset="0"/>
                <a:ea typeface="ＭＳ Ｐゴシック" panose="020B0600070205080204" pitchFamily="34" charset="-128"/>
              </a:defRPr>
            </a:lvl2pPr>
            <a:lvl3pPr marL="1143000" indent="-228600">
              <a:spcBef>
                <a:spcPct val="20000"/>
              </a:spcBef>
              <a:buClr>
                <a:srgbClr val="CC0000"/>
              </a:buClr>
              <a:buChar char="•"/>
              <a:defRPr sz="2000" b="1">
                <a:solidFill>
                  <a:schemeClr val="tx1"/>
                </a:solidFill>
                <a:latin typeface="Arial Narrow" panose="020B0604020202020204" pitchFamily="34" charset="0"/>
                <a:ea typeface="ＭＳ Ｐゴシック" panose="020B0600070205080204" pitchFamily="34" charset="-128"/>
              </a:defRPr>
            </a:lvl3pPr>
            <a:lvl4pPr marL="1600200" indent="-228600">
              <a:spcBef>
                <a:spcPct val="20000"/>
              </a:spcBef>
              <a:buClr>
                <a:srgbClr val="CC0000"/>
              </a:buClr>
              <a:buChar char="•"/>
              <a:defRPr b="1">
                <a:solidFill>
                  <a:schemeClr val="tx1"/>
                </a:solidFill>
                <a:latin typeface="Arial Narrow" panose="020B0604020202020204" pitchFamily="34" charset="0"/>
                <a:ea typeface="ＭＳ Ｐゴシック" panose="020B0600070205080204" pitchFamily="34" charset="-128"/>
              </a:defRPr>
            </a:lvl4pPr>
            <a:lvl5pPr marL="2057400" indent="-228600">
              <a:spcBef>
                <a:spcPct val="20000"/>
              </a:spcBef>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400" baseline="0" dirty="0">
                <a:latin typeface="+mn-lt"/>
              </a:rPr>
              <a:t>Assumes 2% annual cost-of-living adjustments</a:t>
            </a:r>
          </a:p>
        </p:txBody>
      </p:sp>
      <p:sp>
        <p:nvSpPr>
          <p:cNvPr id="8" name="Rectangle 7">
            <a:extLst>
              <a:ext uri="{FF2B5EF4-FFF2-40B4-BE49-F238E27FC236}">
                <a16:creationId xmlns:a16="http://schemas.microsoft.com/office/drawing/2014/main" id="{CA88CE30-80A0-3A48-B422-F1B385EE5604}"/>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Tree>
    <p:extLst>
      <p:ext uri="{BB962C8B-B14F-4D97-AF65-F5344CB8AC3E}">
        <p14:creationId xmlns:p14="http://schemas.microsoft.com/office/powerpoint/2010/main" val="383880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
            <a:extLst>
              <a:ext uri="{FF2B5EF4-FFF2-40B4-BE49-F238E27FC236}">
                <a16:creationId xmlns:a16="http://schemas.microsoft.com/office/drawing/2014/main" id="{71256ECB-E0A2-A144-9980-68BF1F0A4739}"/>
              </a:ext>
            </a:extLst>
          </p:cNvPr>
          <p:cNvSpPr txBox="1">
            <a:spLocks/>
          </p:cNvSpPr>
          <p:nvPr/>
        </p:nvSpPr>
        <p:spPr>
          <a:xfrm>
            <a:off x="5203824" y="1482810"/>
            <a:ext cx="6405517" cy="437934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lvl="0" algn="ctr">
              <a:lnSpc>
                <a:spcPct val="100000"/>
              </a:lnSpc>
              <a:spcBef>
                <a:spcPts val="0"/>
              </a:spcBef>
              <a:defRPr/>
            </a:pPr>
            <a:r>
              <a:rPr lang="en-US" sz="2400" dirty="0">
                <a:solidFill>
                  <a:prstClr val="black"/>
                </a:solidFill>
                <a:latin typeface="Franklin Gothic Book" panose="020B0503020102020204"/>
                <a:ea typeface="+mn-ea"/>
                <a:cs typeface="+mn-cs"/>
              </a:rPr>
              <a:t>Trust fund balance on 12/31/20: </a:t>
            </a:r>
            <a:r>
              <a:rPr lang="en-US" sz="2400" b="1" dirty="0">
                <a:solidFill>
                  <a:prstClr val="black"/>
                </a:solidFill>
                <a:ea typeface="+mn-ea"/>
                <a:cs typeface="+mn-cs"/>
              </a:rPr>
              <a:t>$2.908 trillion</a:t>
            </a:r>
          </a:p>
          <a:p>
            <a:pPr algn="ctr">
              <a:defRPr/>
            </a:pPr>
            <a:endParaRPr lang="en-US" sz="2400" b="1" dirty="0">
              <a:solidFill>
                <a:prstClr val="black"/>
              </a:solidFill>
            </a:endParaRPr>
          </a:p>
          <a:p>
            <a:pPr algn="ctr">
              <a:defRPr/>
            </a:pPr>
            <a:endParaRPr lang="en-US" sz="2400" b="1" dirty="0">
              <a:solidFill>
                <a:prstClr val="black"/>
              </a:solidFill>
            </a:endParaRPr>
          </a:p>
          <a:p>
            <a:pPr algn="ctr">
              <a:defRPr/>
            </a:pPr>
            <a:endParaRPr lang="en-US" sz="2400" b="1" dirty="0">
              <a:solidFill>
                <a:prstClr val="black"/>
              </a:solidFill>
            </a:endParaRPr>
          </a:p>
          <a:p>
            <a:pPr algn="ctr">
              <a:defRPr/>
            </a:pPr>
            <a:endParaRPr lang="en-US" sz="2400" b="1" dirty="0">
              <a:solidFill>
                <a:prstClr val="black"/>
              </a:solidFill>
            </a:endParaRPr>
          </a:p>
          <a:p>
            <a:pPr algn="ctr">
              <a:defRPr/>
            </a:pPr>
            <a:endParaRPr lang="en-US" sz="2400" b="1" dirty="0">
              <a:solidFill>
                <a:prstClr val="black"/>
              </a:solidFill>
            </a:endParaRPr>
          </a:p>
          <a:p>
            <a:pPr algn="ctr">
              <a:defRPr/>
            </a:pPr>
            <a:endParaRPr lang="en-US" sz="2400" b="1" dirty="0">
              <a:solidFill>
                <a:prstClr val="black"/>
              </a:solidFill>
            </a:endParaRPr>
          </a:p>
          <a:p>
            <a:pPr algn="ctr">
              <a:defRPr/>
            </a:pPr>
            <a:endParaRPr lang="en-US" sz="2400" b="1" dirty="0">
              <a:solidFill>
                <a:prstClr val="black"/>
              </a:solidFill>
            </a:endParaRPr>
          </a:p>
          <a:p>
            <a:pPr algn="ctr">
              <a:defRPr/>
            </a:pPr>
            <a:endParaRPr lang="en-US" sz="2400" b="1" dirty="0">
              <a:solidFill>
                <a:prstClr val="black"/>
              </a:solidFill>
            </a:endParaRPr>
          </a:p>
          <a:p>
            <a:pPr lvl="0" algn="ctr">
              <a:lnSpc>
                <a:spcPct val="100000"/>
              </a:lnSpc>
              <a:spcBef>
                <a:spcPts val="0"/>
              </a:spcBef>
              <a:defRPr/>
            </a:pPr>
            <a:r>
              <a:rPr lang="en-US" sz="2400" dirty="0">
                <a:solidFill>
                  <a:prstClr val="black"/>
                </a:solidFill>
                <a:latin typeface="Franklin Gothic Book" panose="020B0503020102020204"/>
                <a:ea typeface="+mn-ea"/>
                <a:cs typeface="+mn-cs"/>
              </a:rPr>
              <a:t>Trust fund balance on 12/31/21: </a:t>
            </a:r>
            <a:r>
              <a:rPr lang="en-US" sz="2400" b="1" dirty="0">
                <a:solidFill>
                  <a:prstClr val="black"/>
                </a:solidFill>
                <a:ea typeface="+mn-ea"/>
                <a:cs typeface="+mn-cs"/>
              </a:rPr>
              <a:t>$2.852 trillion</a:t>
            </a:r>
          </a:p>
          <a:p>
            <a:pPr algn="ctr">
              <a:defRPr/>
            </a:pPr>
            <a:endParaRPr lang="en-US" sz="2400" b="1" dirty="0">
              <a:solidFill>
                <a:prstClr val="black"/>
              </a:solidFill>
            </a:endParaRPr>
          </a:p>
        </p:txBody>
      </p:sp>
      <p:grpSp>
        <p:nvGrpSpPr>
          <p:cNvPr id="17" name="Group 16">
            <a:extLst>
              <a:ext uri="{FF2B5EF4-FFF2-40B4-BE49-F238E27FC236}">
                <a16:creationId xmlns:a16="http://schemas.microsoft.com/office/drawing/2014/main" id="{9A4AA84B-2A88-5A4C-AF3F-87CE0579BE93}"/>
              </a:ext>
            </a:extLst>
          </p:cNvPr>
          <p:cNvGrpSpPr/>
          <p:nvPr/>
        </p:nvGrpSpPr>
        <p:grpSpPr>
          <a:xfrm>
            <a:off x="5316280" y="2109963"/>
            <a:ext cx="5961320" cy="2050627"/>
            <a:chOff x="2025843" y="3437888"/>
            <a:chExt cx="4192557" cy="2050627"/>
          </a:xfrm>
          <a:effectLst/>
        </p:grpSpPr>
        <p:sp>
          <p:nvSpPr>
            <p:cNvPr id="19" name="Rectangle 18">
              <a:extLst>
                <a:ext uri="{FF2B5EF4-FFF2-40B4-BE49-F238E27FC236}">
                  <a16:creationId xmlns:a16="http://schemas.microsoft.com/office/drawing/2014/main" id="{9DACB224-0923-994D-8CE6-76FF2B4A005D}"/>
                </a:ext>
              </a:extLst>
            </p:cNvPr>
            <p:cNvSpPr/>
            <p:nvPr/>
          </p:nvSpPr>
          <p:spPr>
            <a:xfrm>
              <a:off x="2028820" y="3437888"/>
              <a:ext cx="4189580" cy="205062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lvl="0">
                <a:spcAft>
                  <a:spcPts val="1800"/>
                </a:spcAft>
                <a:defRPr/>
              </a:pPr>
              <a:r>
                <a:rPr lang="en-US" sz="2000" dirty="0">
                  <a:solidFill>
                    <a:schemeClr val="tx1"/>
                  </a:solidFill>
                  <a:latin typeface="Franklin Gothic Medium" panose="020B0603020102020204"/>
                </a:rPr>
                <a:t>2021 results</a:t>
              </a:r>
            </a:p>
            <a:p>
              <a:pPr marL="115888" lvl="0" indent="-115888">
                <a:spcAft>
                  <a:spcPts val="600"/>
                </a:spcAft>
                <a:buFont typeface="Arial" panose="020B0604020202020204" pitchFamily="34" charset="0"/>
                <a:buChar char="•"/>
                <a:defRPr/>
              </a:pPr>
              <a:r>
                <a:rPr lang="en-US" sz="2000" dirty="0">
                  <a:solidFill>
                    <a:srgbClr val="000000"/>
                  </a:solidFill>
                </a:rPr>
                <a:t>Total income: 		$1.088 trillion</a:t>
              </a:r>
            </a:p>
            <a:p>
              <a:pPr marL="115888" lvl="0" indent="-115888">
                <a:spcAft>
                  <a:spcPts val="600"/>
                </a:spcAft>
                <a:buFont typeface="Arial" panose="020B0604020202020204" pitchFamily="34" charset="0"/>
                <a:buChar char="•"/>
                <a:defRPr/>
              </a:pPr>
              <a:r>
                <a:rPr lang="en-US" sz="2000" dirty="0">
                  <a:solidFill>
                    <a:srgbClr val="000000"/>
                  </a:solidFill>
                </a:rPr>
                <a:t>Total expenditures: 	$1.144 trillion</a:t>
              </a:r>
            </a:p>
            <a:p>
              <a:pPr marL="115888" lvl="0" indent="-115888">
                <a:spcAft>
                  <a:spcPts val="600"/>
                </a:spcAft>
                <a:buFont typeface="Arial" panose="020B0604020202020204" pitchFamily="34" charset="0"/>
                <a:buChar char="•"/>
                <a:defRPr/>
              </a:pPr>
              <a:r>
                <a:rPr lang="en-US" sz="2000" dirty="0">
                  <a:solidFill>
                    <a:srgbClr val="000000"/>
                  </a:solidFill>
                </a:rPr>
                <a:t>Net increase in assets:  	$      -56 billion</a:t>
              </a:r>
            </a:p>
          </p:txBody>
        </p:sp>
        <p:sp>
          <p:nvSpPr>
            <p:cNvPr id="21" name="Rectangle 20">
              <a:extLst>
                <a:ext uri="{FF2B5EF4-FFF2-40B4-BE49-F238E27FC236}">
                  <a16:creationId xmlns:a16="http://schemas.microsoft.com/office/drawing/2014/main" id="{DB1CCA93-1EED-5944-8552-266D06C4F578}"/>
                </a:ext>
              </a:extLst>
            </p:cNvPr>
            <p:cNvSpPr/>
            <p:nvPr/>
          </p:nvSpPr>
          <p:spPr>
            <a:xfrm>
              <a:off x="2025843" y="3437888"/>
              <a:ext cx="4187289" cy="6400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251999" tIns="324000" rIns="180000" rtlCol="0" anchor="t"/>
            <a:lstStyle/>
            <a:p>
              <a:pPr>
                <a:lnSpc>
                  <a:spcPct val="130000"/>
                </a:lnSpc>
                <a:spcBef>
                  <a:spcPts val="600"/>
                </a:spcBef>
              </a:pPr>
              <a:endParaRPr lang="en-US" sz="1000" dirty="0">
                <a:solidFill>
                  <a:schemeClr val="tx1">
                    <a:alpha val="70000"/>
                  </a:schemeClr>
                </a:solidFill>
              </a:endParaRPr>
            </a:p>
          </p:txBody>
        </p:sp>
      </p:grpSp>
      <p:sp>
        <p:nvSpPr>
          <p:cNvPr id="30" name="Title 2">
            <a:extLst>
              <a:ext uri="{FF2B5EF4-FFF2-40B4-BE49-F238E27FC236}">
                <a16:creationId xmlns:a16="http://schemas.microsoft.com/office/drawing/2014/main" id="{12770976-43E5-9C42-AFB1-F82E11105CFF}"/>
              </a:ext>
            </a:extLst>
          </p:cNvPr>
          <p:cNvSpPr>
            <a:spLocks noGrp="1"/>
          </p:cNvSpPr>
          <p:nvPr>
            <p:ph type="ctrTitle"/>
          </p:nvPr>
        </p:nvSpPr>
        <p:spPr>
          <a:xfrm>
            <a:off x="914400" y="1828800"/>
            <a:ext cx="3282696" cy="2743200"/>
          </a:xfrm>
        </p:spPr>
        <p:txBody>
          <a:bodyPr>
            <a:noAutofit/>
          </a:bodyPr>
          <a:lstStyle/>
          <a:p>
            <a:r>
              <a:rPr lang="en-US" dirty="0"/>
              <a:t>OASDI Trust Fund Still Growing</a:t>
            </a:r>
          </a:p>
        </p:txBody>
      </p:sp>
      <p:sp>
        <p:nvSpPr>
          <p:cNvPr id="31" name="Rectangle 30">
            <a:extLst>
              <a:ext uri="{FF2B5EF4-FFF2-40B4-BE49-F238E27FC236}">
                <a16:creationId xmlns:a16="http://schemas.microsoft.com/office/drawing/2014/main" id="{04BE6A81-3725-5A48-82BE-84B357875C3B}"/>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2">
                  <a:alpha val="70000"/>
                </a:schemeClr>
              </a:solidFill>
            </a:endParaRPr>
          </a:p>
        </p:txBody>
      </p:sp>
      <p:sp>
        <p:nvSpPr>
          <p:cNvPr id="32" name="Rectangle 62">
            <a:extLst>
              <a:ext uri="{FF2B5EF4-FFF2-40B4-BE49-F238E27FC236}">
                <a16:creationId xmlns:a16="http://schemas.microsoft.com/office/drawing/2014/main" id="{A19ED8FA-2883-5845-8352-19127E595DAF}"/>
              </a:ext>
            </a:extLst>
          </p:cNvPr>
          <p:cNvSpPr>
            <a:spLocks noChangeArrowheads="1"/>
          </p:cNvSpPr>
          <p:nvPr/>
        </p:nvSpPr>
        <p:spPr bwMode="auto">
          <a:xfrm>
            <a:off x="6558962" y="6501384"/>
            <a:ext cx="36952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800" b="1">
                <a:solidFill>
                  <a:schemeClr val="tx1"/>
                </a:solidFill>
                <a:latin typeface="Arial Narrow" panose="020B0604020202020204" pitchFamily="34" charset="0"/>
                <a:ea typeface="ＭＳ Ｐゴシック" panose="020B0600070205080204" pitchFamily="34" charset="-128"/>
              </a:defRPr>
            </a:lvl1pPr>
            <a:lvl2pPr marL="742950" indent="-285750">
              <a:spcBef>
                <a:spcPct val="20000"/>
              </a:spcBef>
              <a:buClr>
                <a:srgbClr val="CC0000"/>
              </a:buClr>
              <a:buChar char="•"/>
              <a:defRPr sz="2800" b="1">
                <a:solidFill>
                  <a:schemeClr val="tx1"/>
                </a:solidFill>
                <a:latin typeface="Arial Narrow" panose="020B0604020202020204" pitchFamily="34" charset="0"/>
                <a:ea typeface="ＭＳ Ｐゴシック" panose="020B0600070205080204" pitchFamily="34" charset="-128"/>
              </a:defRPr>
            </a:lvl2pPr>
            <a:lvl3pPr marL="1143000" indent="-228600">
              <a:spcBef>
                <a:spcPct val="20000"/>
              </a:spcBef>
              <a:buClr>
                <a:srgbClr val="CC0000"/>
              </a:buClr>
              <a:buChar char="•"/>
              <a:defRPr sz="2000" b="1">
                <a:solidFill>
                  <a:schemeClr val="tx1"/>
                </a:solidFill>
                <a:latin typeface="Arial Narrow" panose="020B0604020202020204" pitchFamily="34" charset="0"/>
                <a:ea typeface="ＭＳ Ｐゴシック" panose="020B0600070205080204" pitchFamily="34" charset="-128"/>
              </a:defRPr>
            </a:lvl3pPr>
            <a:lvl4pPr marL="1600200" indent="-228600">
              <a:spcBef>
                <a:spcPct val="20000"/>
              </a:spcBef>
              <a:buClr>
                <a:srgbClr val="CC0000"/>
              </a:buClr>
              <a:buChar char="•"/>
              <a:defRPr b="1">
                <a:solidFill>
                  <a:schemeClr val="tx1"/>
                </a:solidFill>
                <a:latin typeface="Arial Narrow" panose="020B0604020202020204" pitchFamily="34" charset="0"/>
                <a:ea typeface="ＭＳ Ｐゴシック" panose="020B0600070205080204" pitchFamily="34" charset="-128"/>
              </a:defRPr>
            </a:lvl4pPr>
            <a:lvl5pPr marL="2057400" indent="-228600">
              <a:spcBef>
                <a:spcPct val="20000"/>
              </a:spcBef>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9pPr>
          </a:lstStyle>
          <a:p>
            <a:pPr algn="ctr">
              <a:spcBef>
                <a:spcPct val="0"/>
              </a:spcBef>
              <a:buClrTx/>
              <a:buNone/>
            </a:pPr>
            <a:r>
              <a:rPr lang="en-US" altLang="en-US" sz="1000" dirty="0">
                <a:latin typeface="+mn-lt"/>
              </a:rPr>
              <a:t>Source: </a:t>
            </a:r>
            <a:r>
              <a:rPr lang="en-US" altLang="en-US" sz="1000" b="0" dirty="0">
                <a:latin typeface="+mn-lt"/>
              </a:rPr>
              <a:t>Social Security Administration, Office of the Chief Actuary</a:t>
            </a:r>
          </a:p>
        </p:txBody>
      </p:sp>
    </p:spTree>
    <p:extLst>
      <p:ext uri="{BB962C8B-B14F-4D97-AF65-F5344CB8AC3E}">
        <p14:creationId xmlns:p14="http://schemas.microsoft.com/office/powerpoint/2010/main" val="319490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a:xfrm>
            <a:off x="914400" y="1828800"/>
            <a:ext cx="3282696" cy="2743200"/>
          </a:xfrm>
        </p:spPr>
        <p:txBody>
          <a:bodyPr/>
          <a:lstStyle/>
          <a:p>
            <a:r>
              <a:rPr lang="en-US" altLang="en-US" dirty="0">
                <a:ea typeface="ＭＳ Ｐゴシック" panose="020B0600070205080204" pitchFamily="34" charset="-128"/>
              </a:rPr>
              <a:t>Long-term projections:</a:t>
            </a:r>
            <a:endParaRPr lang="en-US" dirty="0"/>
          </a:p>
        </p:txBody>
      </p:sp>
      <p:sp>
        <p:nvSpPr>
          <p:cNvPr id="19" name="Subtitle 18">
            <a:extLst>
              <a:ext uri="{FF2B5EF4-FFF2-40B4-BE49-F238E27FC236}">
                <a16:creationId xmlns:a16="http://schemas.microsoft.com/office/drawing/2014/main" id="{696BE8D1-7558-D241-9B15-1FF7D034DAF5}"/>
              </a:ext>
            </a:extLst>
          </p:cNvPr>
          <p:cNvSpPr>
            <a:spLocks noGrp="1"/>
          </p:cNvSpPr>
          <p:nvPr>
            <p:ph type="subTitle" idx="1"/>
          </p:nvPr>
        </p:nvSpPr>
        <p:spPr>
          <a:xfrm>
            <a:off x="914400" y="3200400"/>
            <a:ext cx="3556503" cy="274320"/>
          </a:xfrm>
        </p:spPr>
        <p:txBody>
          <a:bodyPr/>
          <a:lstStyle/>
          <a:p>
            <a:r>
              <a:rPr lang="en-US" altLang="en-US" sz="2400" dirty="0">
                <a:ea typeface="ＭＳ Ｐゴシック" panose="020B0600070205080204" pitchFamily="34" charset="-128"/>
              </a:rPr>
              <a:t>Without reform, benefits fall to 79% in 2035</a:t>
            </a:r>
            <a:endParaRPr lang="en-US" sz="2400" dirty="0"/>
          </a:p>
        </p:txBody>
      </p:sp>
      <p:sp>
        <p:nvSpPr>
          <p:cNvPr id="10" name="Rectangle 9">
            <a:extLst>
              <a:ext uri="{FF2B5EF4-FFF2-40B4-BE49-F238E27FC236}">
                <a16:creationId xmlns:a16="http://schemas.microsoft.com/office/drawing/2014/main" id="{125F05B0-E023-F94C-89BE-6EF994EF3AFC}"/>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graphicFrame>
        <p:nvGraphicFramePr>
          <p:cNvPr id="6" name="Object 29">
            <a:extLst>
              <a:ext uri="{FF2B5EF4-FFF2-40B4-BE49-F238E27FC236}">
                <a16:creationId xmlns:a16="http://schemas.microsoft.com/office/drawing/2014/main" id="{1A1BFC02-265B-0C45-942D-AA86E4BD48B9}"/>
              </a:ext>
            </a:extLst>
          </p:cNvPr>
          <p:cNvGraphicFramePr>
            <a:graphicFrameLocks/>
          </p:cNvGraphicFramePr>
          <p:nvPr>
            <p:extLst>
              <p:ext uri="{D42A27DB-BD31-4B8C-83A1-F6EECF244321}">
                <p14:modId xmlns:p14="http://schemas.microsoft.com/office/powerpoint/2010/main" val="3370540518"/>
              </p:ext>
            </p:extLst>
          </p:nvPr>
        </p:nvGraphicFramePr>
        <p:xfrm>
          <a:off x="4929105" y="1506370"/>
          <a:ext cx="6987746" cy="5084805"/>
        </p:xfrm>
        <a:graphic>
          <a:graphicData uri="http://schemas.openxmlformats.org/drawingml/2006/chart">
            <c:chart xmlns:c="http://schemas.openxmlformats.org/drawingml/2006/chart" xmlns:r="http://schemas.openxmlformats.org/officeDocument/2006/relationships" r:id="rId3"/>
          </a:graphicData>
        </a:graphic>
      </p:graphicFrame>
      <p:sp>
        <p:nvSpPr>
          <p:cNvPr id="40" name="Line 8">
            <a:extLst>
              <a:ext uri="{FF2B5EF4-FFF2-40B4-BE49-F238E27FC236}">
                <a16:creationId xmlns:a16="http://schemas.microsoft.com/office/drawing/2014/main" id="{4E41CF4E-C824-324D-B03A-D639DC84757E}"/>
              </a:ext>
            </a:extLst>
          </p:cNvPr>
          <p:cNvSpPr>
            <a:spLocks noChangeShapeType="1"/>
          </p:cNvSpPr>
          <p:nvPr/>
        </p:nvSpPr>
        <p:spPr bwMode="auto">
          <a:xfrm flipV="1">
            <a:off x="6945834" y="1883291"/>
            <a:ext cx="1" cy="3657600"/>
          </a:xfrm>
          <a:prstGeom prst="line">
            <a:avLst/>
          </a:prstGeom>
          <a:noFill/>
          <a:ln w="6350">
            <a:solidFill>
              <a:schemeClr val="tx2"/>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2500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1" name="Line 9">
            <a:extLst>
              <a:ext uri="{FF2B5EF4-FFF2-40B4-BE49-F238E27FC236}">
                <a16:creationId xmlns:a16="http://schemas.microsoft.com/office/drawing/2014/main" id="{83783B86-552A-A84F-A63C-B6E6CEA9DDCF}"/>
              </a:ext>
            </a:extLst>
          </p:cNvPr>
          <p:cNvSpPr>
            <a:spLocks noChangeShapeType="1"/>
          </p:cNvSpPr>
          <p:nvPr/>
        </p:nvSpPr>
        <p:spPr bwMode="auto">
          <a:xfrm flipV="1">
            <a:off x="7611296" y="1883291"/>
            <a:ext cx="1" cy="3657600"/>
          </a:xfrm>
          <a:prstGeom prst="line">
            <a:avLst/>
          </a:prstGeom>
          <a:noFill/>
          <a:ln w="6350">
            <a:solidFill>
              <a:schemeClr val="tx2"/>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2500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2" name="Line 10">
            <a:extLst>
              <a:ext uri="{FF2B5EF4-FFF2-40B4-BE49-F238E27FC236}">
                <a16:creationId xmlns:a16="http://schemas.microsoft.com/office/drawing/2014/main" id="{80075179-F883-4F40-A337-D6388A6D0909}"/>
              </a:ext>
            </a:extLst>
          </p:cNvPr>
          <p:cNvSpPr>
            <a:spLocks noChangeShapeType="1"/>
          </p:cNvSpPr>
          <p:nvPr/>
        </p:nvSpPr>
        <p:spPr bwMode="auto">
          <a:xfrm flipV="1">
            <a:off x="8267750" y="1883291"/>
            <a:ext cx="1" cy="3657600"/>
          </a:xfrm>
          <a:prstGeom prst="line">
            <a:avLst/>
          </a:prstGeom>
          <a:noFill/>
          <a:ln w="6350">
            <a:solidFill>
              <a:schemeClr val="tx2"/>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2500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3" name="Line 11">
            <a:extLst>
              <a:ext uri="{FF2B5EF4-FFF2-40B4-BE49-F238E27FC236}">
                <a16:creationId xmlns:a16="http://schemas.microsoft.com/office/drawing/2014/main" id="{3E6F7AE4-F88F-0747-AB34-683D83649B01}"/>
              </a:ext>
            </a:extLst>
          </p:cNvPr>
          <p:cNvSpPr>
            <a:spLocks noChangeShapeType="1"/>
          </p:cNvSpPr>
          <p:nvPr/>
        </p:nvSpPr>
        <p:spPr bwMode="auto">
          <a:xfrm flipV="1">
            <a:off x="8930375" y="1883291"/>
            <a:ext cx="1" cy="3657600"/>
          </a:xfrm>
          <a:prstGeom prst="line">
            <a:avLst/>
          </a:prstGeom>
          <a:noFill/>
          <a:ln w="6350">
            <a:solidFill>
              <a:schemeClr val="tx2"/>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2500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4" name="Line 12">
            <a:extLst>
              <a:ext uri="{FF2B5EF4-FFF2-40B4-BE49-F238E27FC236}">
                <a16:creationId xmlns:a16="http://schemas.microsoft.com/office/drawing/2014/main" id="{B0AF964E-5A24-2345-9872-8172C04F03FA}"/>
              </a:ext>
            </a:extLst>
          </p:cNvPr>
          <p:cNvSpPr>
            <a:spLocks noChangeShapeType="1"/>
          </p:cNvSpPr>
          <p:nvPr/>
        </p:nvSpPr>
        <p:spPr bwMode="auto">
          <a:xfrm flipV="1">
            <a:off x="9589664" y="1883291"/>
            <a:ext cx="1" cy="3657600"/>
          </a:xfrm>
          <a:prstGeom prst="line">
            <a:avLst/>
          </a:prstGeom>
          <a:noFill/>
          <a:ln w="6350">
            <a:solidFill>
              <a:schemeClr val="tx2"/>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2500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5" name="Line 13">
            <a:extLst>
              <a:ext uri="{FF2B5EF4-FFF2-40B4-BE49-F238E27FC236}">
                <a16:creationId xmlns:a16="http://schemas.microsoft.com/office/drawing/2014/main" id="{6B5E30D3-7748-A04A-A6BD-4EE72E411B65}"/>
              </a:ext>
            </a:extLst>
          </p:cNvPr>
          <p:cNvSpPr>
            <a:spLocks noChangeShapeType="1"/>
          </p:cNvSpPr>
          <p:nvPr/>
        </p:nvSpPr>
        <p:spPr bwMode="auto">
          <a:xfrm flipV="1">
            <a:off x="10255117" y="1883291"/>
            <a:ext cx="1" cy="3657600"/>
          </a:xfrm>
          <a:prstGeom prst="line">
            <a:avLst/>
          </a:prstGeom>
          <a:noFill/>
          <a:ln w="6350">
            <a:solidFill>
              <a:schemeClr val="tx2"/>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2500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6" name="Line 14">
            <a:extLst>
              <a:ext uri="{FF2B5EF4-FFF2-40B4-BE49-F238E27FC236}">
                <a16:creationId xmlns:a16="http://schemas.microsoft.com/office/drawing/2014/main" id="{86AA6643-C566-7E4F-BD94-259080E34441}"/>
              </a:ext>
            </a:extLst>
          </p:cNvPr>
          <p:cNvSpPr>
            <a:spLocks noChangeShapeType="1"/>
          </p:cNvSpPr>
          <p:nvPr/>
        </p:nvSpPr>
        <p:spPr bwMode="auto">
          <a:xfrm flipV="1">
            <a:off x="10917753" y="1883291"/>
            <a:ext cx="1" cy="3657600"/>
          </a:xfrm>
          <a:prstGeom prst="line">
            <a:avLst/>
          </a:prstGeom>
          <a:noFill/>
          <a:ln w="6350">
            <a:solidFill>
              <a:schemeClr val="tx2"/>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2500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7" name="Line 15">
            <a:extLst>
              <a:ext uri="{FF2B5EF4-FFF2-40B4-BE49-F238E27FC236}">
                <a16:creationId xmlns:a16="http://schemas.microsoft.com/office/drawing/2014/main" id="{0B1041E6-513D-6C43-BA8E-493F0DCE9E03}"/>
              </a:ext>
            </a:extLst>
          </p:cNvPr>
          <p:cNvSpPr>
            <a:spLocks noChangeShapeType="1"/>
          </p:cNvSpPr>
          <p:nvPr/>
        </p:nvSpPr>
        <p:spPr bwMode="auto">
          <a:xfrm flipV="1">
            <a:off x="6287578" y="1883291"/>
            <a:ext cx="1" cy="3657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2500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9" name="Text Box 17">
            <a:extLst>
              <a:ext uri="{FF2B5EF4-FFF2-40B4-BE49-F238E27FC236}">
                <a16:creationId xmlns:a16="http://schemas.microsoft.com/office/drawing/2014/main" id="{9C367739-3616-B449-B5E6-A03565A210D7}"/>
              </a:ext>
            </a:extLst>
          </p:cNvPr>
          <p:cNvSpPr txBox="1">
            <a:spLocks noChangeArrowheads="1"/>
          </p:cNvSpPr>
          <p:nvPr/>
        </p:nvSpPr>
        <p:spPr bwMode="auto">
          <a:xfrm>
            <a:off x="6527090" y="3756434"/>
            <a:ext cx="830787" cy="197468"/>
          </a:xfrm>
          <a:prstGeom prst="rect">
            <a:avLst/>
          </a:prstGeom>
          <a:solidFill>
            <a:schemeClr val="bg1"/>
          </a:solidFill>
          <a:ln>
            <a:noFill/>
          </a:ln>
        </p:spPr>
        <p:txBody>
          <a:bodyPr wrap="none" lIns="0" tIns="0" rIns="0" bIns="0" anchor="ctr" anchorCtr="0"/>
          <a:lstStyle>
            <a:lvl1pPr>
              <a:spcBef>
                <a:spcPct val="20000"/>
              </a:spcBef>
              <a:buClr>
                <a:srgbClr val="CC0000"/>
              </a:buClr>
              <a:buChar char="•"/>
              <a:defRPr sz="2800" b="1">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CC0000"/>
              </a:buClr>
              <a:buChar char="•"/>
              <a:defRPr sz="2800" b="1">
                <a:solidFill>
                  <a:schemeClr val="tx1"/>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CC0000"/>
              </a:buClr>
              <a:buChar char="•"/>
              <a:defRPr sz="2000" b="1">
                <a:solidFill>
                  <a:schemeClr val="tx1"/>
                </a:solidFill>
                <a:latin typeface="Arial Narrow" panose="020B0606020202030204" pitchFamily="34" charset="0"/>
                <a:ea typeface="ＭＳ Ｐゴシック" panose="020B0600070205080204" pitchFamily="34" charset="-128"/>
              </a:defRPr>
            </a:lvl3pPr>
            <a:lvl4pPr marL="1600200" indent="-228600">
              <a:spcBef>
                <a:spcPct val="20000"/>
              </a:spcBef>
              <a:buClr>
                <a:srgbClr val="CC0000"/>
              </a:buClr>
              <a:buChar char="•"/>
              <a:defRPr b="1">
                <a:solidFill>
                  <a:schemeClr val="tx1"/>
                </a:solidFill>
                <a:latin typeface="Arial Narrow" panose="020B0606020202030204" pitchFamily="34" charset="0"/>
                <a:ea typeface="ＭＳ Ｐゴシック" panose="020B0600070205080204" pitchFamily="34" charset="-128"/>
              </a:defRPr>
            </a:lvl4pPr>
            <a:lvl5pPr marL="2057400" indent="-228600">
              <a:spcBef>
                <a:spcPct val="20000"/>
              </a:spcBef>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9p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chemeClr val="accent2"/>
                </a:solidFill>
                <a:effectLst/>
                <a:uLnTx/>
                <a:uFillTx/>
                <a:latin typeface="+mj-lt"/>
                <a:ea typeface="ＭＳ Ｐゴシック" panose="020B0600070205080204" pitchFamily="34" charset="-128"/>
                <a:cs typeface="+mn-cs"/>
              </a:rPr>
              <a:t>Income</a:t>
            </a:r>
          </a:p>
        </p:txBody>
      </p:sp>
      <p:sp>
        <p:nvSpPr>
          <p:cNvPr id="51" name="Text Box 19">
            <a:extLst>
              <a:ext uri="{FF2B5EF4-FFF2-40B4-BE49-F238E27FC236}">
                <a16:creationId xmlns:a16="http://schemas.microsoft.com/office/drawing/2014/main" id="{CBF3F916-BECE-7B47-9A40-8689F8D5C15D}"/>
              </a:ext>
            </a:extLst>
          </p:cNvPr>
          <p:cNvSpPr txBox="1">
            <a:spLocks noChangeArrowheads="1"/>
          </p:cNvSpPr>
          <p:nvPr/>
        </p:nvSpPr>
        <p:spPr bwMode="auto">
          <a:xfrm>
            <a:off x="8507262" y="3889240"/>
            <a:ext cx="2419447" cy="775331"/>
          </a:xfrm>
          <a:prstGeom prst="rect">
            <a:avLst/>
          </a:prstGeom>
          <a:solidFill>
            <a:schemeClr val="bg1"/>
          </a:solidFill>
          <a:ln w="6350">
            <a:solidFill>
              <a:schemeClr val="tx1"/>
            </a:solidFill>
          </a:ln>
        </p:spPr>
        <p:txBody>
          <a:bodyPr wrap="none" lIns="91440" tIns="91440" rIns="91440" bIns="91440" anchor="ctr" anchorCtr="0"/>
          <a:lstStyle>
            <a:lvl1pPr>
              <a:spcBef>
                <a:spcPct val="20000"/>
              </a:spcBef>
              <a:buClr>
                <a:srgbClr val="CC0000"/>
              </a:buClr>
              <a:buChar char="•"/>
              <a:defRPr sz="2800" b="1">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CC0000"/>
              </a:buClr>
              <a:buChar char="•"/>
              <a:defRPr sz="2800" b="1">
                <a:solidFill>
                  <a:schemeClr val="tx1"/>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CC0000"/>
              </a:buClr>
              <a:buChar char="•"/>
              <a:defRPr sz="2000" b="1">
                <a:solidFill>
                  <a:schemeClr val="tx1"/>
                </a:solidFill>
                <a:latin typeface="Arial Narrow" panose="020B0606020202030204" pitchFamily="34" charset="0"/>
                <a:ea typeface="ＭＳ Ｐゴシック" panose="020B0600070205080204" pitchFamily="34" charset="-128"/>
              </a:defRPr>
            </a:lvl3pPr>
            <a:lvl4pPr marL="1600200" indent="-228600">
              <a:spcBef>
                <a:spcPct val="20000"/>
              </a:spcBef>
              <a:buClr>
                <a:srgbClr val="CC0000"/>
              </a:buClr>
              <a:buChar char="•"/>
              <a:defRPr b="1">
                <a:solidFill>
                  <a:schemeClr val="tx1"/>
                </a:solidFill>
                <a:latin typeface="Arial Narrow" panose="020B0606020202030204" pitchFamily="34" charset="0"/>
                <a:ea typeface="ＭＳ Ｐゴシック" panose="020B0600070205080204" pitchFamily="34" charset="-128"/>
              </a:defRPr>
            </a:lvl4pPr>
            <a:lvl5pPr marL="2057400" indent="-228600">
              <a:spcBef>
                <a:spcPct val="20000"/>
              </a:spcBef>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chemeClr val="accent1"/>
                </a:solidFill>
                <a:effectLst/>
                <a:uLnTx/>
                <a:uFillTx/>
                <a:latin typeface="+mj-lt"/>
                <a:ea typeface="ＭＳ Ｐゴシック" panose="020B0600070205080204" pitchFamily="34" charset="-128"/>
                <a:cs typeface="+mn-cs"/>
              </a:rPr>
              <a:t>Expenditures: </a:t>
            </a:r>
            <a: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Payable benefits =</a:t>
            </a:r>
            <a:b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br>
            <a: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income after trust fund exhaustion</a:t>
            </a:r>
            <a:b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br>
            <a: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in 2035</a:t>
            </a:r>
          </a:p>
        </p:txBody>
      </p:sp>
      <p:sp>
        <p:nvSpPr>
          <p:cNvPr id="52" name="Line 20">
            <a:extLst>
              <a:ext uri="{FF2B5EF4-FFF2-40B4-BE49-F238E27FC236}">
                <a16:creationId xmlns:a16="http://schemas.microsoft.com/office/drawing/2014/main" id="{6B2AD177-C21A-8F43-88F4-029A86657BC6}"/>
              </a:ext>
            </a:extLst>
          </p:cNvPr>
          <p:cNvSpPr>
            <a:spLocks noChangeShapeType="1"/>
          </p:cNvSpPr>
          <p:nvPr/>
        </p:nvSpPr>
        <p:spPr bwMode="auto">
          <a:xfrm flipV="1">
            <a:off x="9716985" y="3627687"/>
            <a:ext cx="1" cy="2574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2500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3" name="Line 21">
            <a:extLst>
              <a:ext uri="{FF2B5EF4-FFF2-40B4-BE49-F238E27FC236}">
                <a16:creationId xmlns:a16="http://schemas.microsoft.com/office/drawing/2014/main" id="{2D013B4F-07EA-4D44-A3FD-8BAF7CB7A796}"/>
              </a:ext>
            </a:extLst>
          </p:cNvPr>
          <p:cNvSpPr>
            <a:spLocks noChangeShapeType="1"/>
          </p:cNvSpPr>
          <p:nvPr/>
        </p:nvSpPr>
        <p:spPr bwMode="auto">
          <a:xfrm>
            <a:off x="9649833" y="2699546"/>
            <a:ext cx="1" cy="2574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2500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6" name="Line 24">
            <a:extLst>
              <a:ext uri="{FF2B5EF4-FFF2-40B4-BE49-F238E27FC236}">
                <a16:creationId xmlns:a16="http://schemas.microsoft.com/office/drawing/2014/main" id="{485B17A4-BAFF-9149-988A-23C69C9B0A25}"/>
              </a:ext>
            </a:extLst>
          </p:cNvPr>
          <p:cNvSpPr>
            <a:spLocks noChangeShapeType="1"/>
          </p:cNvSpPr>
          <p:nvPr/>
        </p:nvSpPr>
        <p:spPr bwMode="auto">
          <a:xfrm>
            <a:off x="6683083" y="2953841"/>
            <a:ext cx="293219" cy="2584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2500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57" name="Text Box 25">
            <a:extLst>
              <a:ext uri="{FF2B5EF4-FFF2-40B4-BE49-F238E27FC236}">
                <a16:creationId xmlns:a16="http://schemas.microsoft.com/office/drawing/2014/main" id="{E12AEE64-AE73-BC4B-90BD-BAA5ACAB769A}"/>
              </a:ext>
            </a:extLst>
          </p:cNvPr>
          <p:cNvSpPr txBox="1">
            <a:spLocks noChangeArrowheads="1"/>
          </p:cNvSpPr>
          <p:nvPr/>
        </p:nvSpPr>
        <p:spPr bwMode="auto">
          <a:xfrm>
            <a:off x="5929580" y="4199697"/>
            <a:ext cx="1952691" cy="1128541"/>
          </a:xfrm>
          <a:prstGeom prst="rect">
            <a:avLst/>
          </a:prstGeom>
          <a:solidFill>
            <a:schemeClr val="bg1"/>
          </a:solidFill>
          <a:ln w="6350">
            <a:solidFill>
              <a:schemeClr val="tx1"/>
            </a:solidFill>
            <a:miter lim="800000"/>
            <a:headEnd/>
            <a:tailEnd/>
          </a:ln>
        </p:spPr>
        <p:txBody>
          <a:bodyPr wrap="none" lIns="91440" tIns="91440" rIns="91440" bIns="91440"/>
          <a:lstStyle>
            <a:lvl1pPr>
              <a:spcBef>
                <a:spcPct val="20000"/>
              </a:spcBef>
              <a:buClr>
                <a:srgbClr val="CC0000"/>
              </a:buClr>
              <a:buChar char="•"/>
              <a:tabLst>
                <a:tab pos="1200150" algn="r"/>
              </a:tabLst>
              <a:defRPr sz="2800" b="1">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CC0000"/>
              </a:buClr>
              <a:buChar char="•"/>
              <a:tabLst>
                <a:tab pos="1200150" algn="r"/>
              </a:tabLst>
              <a:defRPr sz="2800" b="1">
                <a:solidFill>
                  <a:schemeClr val="tx1"/>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CC0000"/>
              </a:buClr>
              <a:buChar char="•"/>
              <a:tabLst>
                <a:tab pos="1200150" algn="r"/>
              </a:tabLst>
              <a:defRPr sz="2000" b="1">
                <a:solidFill>
                  <a:schemeClr val="tx1"/>
                </a:solidFill>
                <a:latin typeface="Arial Narrow" panose="020B0606020202030204" pitchFamily="34" charset="0"/>
                <a:ea typeface="ＭＳ Ｐゴシック" panose="020B0600070205080204" pitchFamily="34" charset="-128"/>
              </a:defRPr>
            </a:lvl3pPr>
            <a:lvl4pPr marL="1600200" indent="-228600">
              <a:spcBef>
                <a:spcPct val="20000"/>
              </a:spcBef>
              <a:buClr>
                <a:srgbClr val="CC0000"/>
              </a:buClr>
              <a:buChar char="•"/>
              <a:tabLst>
                <a:tab pos="1200150" algn="r"/>
              </a:tabLst>
              <a:defRPr b="1">
                <a:solidFill>
                  <a:schemeClr val="tx1"/>
                </a:solidFill>
                <a:latin typeface="Arial Narrow" panose="020B0606020202030204" pitchFamily="34" charset="0"/>
                <a:ea typeface="ＭＳ Ｐゴシック" panose="020B0600070205080204" pitchFamily="34" charset="-128"/>
              </a:defRPr>
            </a:lvl4pPr>
            <a:lvl5pPr marL="2057400" indent="-228600">
              <a:spcBef>
                <a:spcPct val="20000"/>
              </a:spcBef>
              <a:buClr>
                <a:srgbClr val="CC0000"/>
              </a:buClr>
              <a:buChar char="•"/>
              <a:tabLst>
                <a:tab pos="1200150" algn="r"/>
              </a:tabLst>
              <a:defRPr sz="16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0000"/>
              </a:buClr>
              <a:buChar char="•"/>
              <a:tabLst>
                <a:tab pos="1200150" algn="r"/>
              </a:tabLst>
              <a:defRPr sz="16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0000"/>
              </a:buClr>
              <a:buChar char="•"/>
              <a:tabLst>
                <a:tab pos="1200150" algn="r"/>
              </a:tabLst>
              <a:defRPr sz="16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0000"/>
              </a:buClr>
              <a:buChar char="•"/>
              <a:tabLst>
                <a:tab pos="1200150" algn="r"/>
              </a:tabLst>
              <a:defRPr sz="16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0000"/>
              </a:buClr>
              <a:buChar char="•"/>
              <a:tabLst>
                <a:tab pos="1200150" algn="r"/>
              </a:tabLst>
              <a:defRPr sz="1600" b="1">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1" fontAlgn="base" latinLnBrk="0" hangingPunct="1">
              <a:lnSpc>
                <a:spcPct val="105000"/>
              </a:lnSpc>
              <a:spcBef>
                <a:spcPct val="0"/>
              </a:spcBef>
              <a:spcAft>
                <a:spcPts val="1200"/>
              </a:spcAft>
              <a:buClrTx/>
              <a:buSzTx/>
              <a:buFontTx/>
              <a:buNone/>
              <a:tabLst>
                <a:tab pos="1200150" algn="r"/>
              </a:tabLst>
              <a:defRPr/>
            </a:pPr>
            <a: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Payable benefits as percent</a:t>
            </a:r>
            <a:b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br>
            <a: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of scheduled benefits:</a:t>
            </a:r>
            <a:b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br>
            <a:r>
              <a:rPr kumimoji="0" lang="en-US" altLang="en-US" sz="12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2020-2034:</a:t>
            </a:r>
            <a: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	</a:t>
            </a:r>
            <a:r>
              <a:rPr lang="en-US" altLang="en-US" sz="1200" b="0" dirty="0">
                <a:solidFill>
                  <a:srgbClr val="000000"/>
                </a:solidFill>
                <a:latin typeface="+mn-lt"/>
              </a:rPr>
              <a:t>      </a:t>
            </a:r>
            <a: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100%</a:t>
            </a:r>
            <a:b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br>
            <a:r>
              <a:rPr kumimoji="0" lang="en-US" altLang="en-US" sz="1200" b="0" i="0" u="none" strike="noStrike" kern="1200" cap="none" spc="0" normalizeH="0" baseline="0" noProof="0" dirty="0">
                <a:ln>
                  <a:noFill/>
                </a:ln>
                <a:effectLst/>
                <a:uLnTx/>
                <a:uFillTx/>
                <a:latin typeface="+mj-lt"/>
                <a:ea typeface="ＭＳ Ｐゴシック" panose="020B0600070205080204" pitchFamily="34" charset="-128"/>
                <a:cs typeface="+mn-cs"/>
              </a:rPr>
              <a:t>2035:</a:t>
            </a:r>
            <a: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	                   </a:t>
            </a:r>
            <a:r>
              <a:rPr lang="en-US" altLang="en-US" sz="1200" b="0" noProof="0" dirty="0">
                <a:solidFill>
                  <a:srgbClr val="000000"/>
                </a:solidFill>
                <a:latin typeface="+mn-lt"/>
              </a:rPr>
              <a:t>79</a:t>
            </a:r>
            <a: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a:t>
            </a:r>
            <a:b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br>
            <a:r>
              <a:rPr kumimoji="0" lang="en-US" altLang="en-US" sz="1200" b="0" i="0" u="none" strike="noStrike" kern="1200" cap="none" spc="0" normalizeH="0" baseline="0" noProof="0" dirty="0">
                <a:ln>
                  <a:noFill/>
                </a:ln>
                <a:solidFill>
                  <a:srgbClr val="000000"/>
                </a:solidFill>
                <a:effectLst/>
                <a:uLnTx/>
                <a:uFillTx/>
                <a:latin typeface="+mj-lt"/>
                <a:ea typeface="ＭＳ Ｐゴシック" panose="020B0600070205080204" pitchFamily="34" charset="-128"/>
                <a:cs typeface="+mn-cs"/>
              </a:rPr>
              <a:t>2094:</a:t>
            </a:r>
            <a: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	                   73%</a:t>
            </a:r>
          </a:p>
        </p:txBody>
      </p:sp>
      <p:sp>
        <p:nvSpPr>
          <p:cNvPr id="61" name="Rectangle 62">
            <a:extLst>
              <a:ext uri="{FF2B5EF4-FFF2-40B4-BE49-F238E27FC236}">
                <a16:creationId xmlns:a16="http://schemas.microsoft.com/office/drawing/2014/main" id="{930ADD09-49AC-0B48-BC65-2A267B8CCF8B}"/>
              </a:ext>
            </a:extLst>
          </p:cNvPr>
          <p:cNvSpPr>
            <a:spLocks noChangeArrowheads="1"/>
          </p:cNvSpPr>
          <p:nvPr/>
        </p:nvSpPr>
        <p:spPr bwMode="auto">
          <a:xfrm>
            <a:off x="7326364" y="6500034"/>
            <a:ext cx="21932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800" b="1">
                <a:solidFill>
                  <a:schemeClr val="tx1"/>
                </a:solidFill>
                <a:latin typeface="Arial Narrow" panose="020B0604020202020204" pitchFamily="34" charset="0"/>
                <a:ea typeface="ＭＳ Ｐゴシック" panose="020B0600070205080204" pitchFamily="34" charset="-128"/>
              </a:defRPr>
            </a:lvl1pPr>
            <a:lvl2pPr marL="742950" indent="-285750">
              <a:spcBef>
                <a:spcPct val="20000"/>
              </a:spcBef>
              <a:buClr>
                <a:srgbClr val="CC0000"/>
              </a:buClr>
              <a:buChar char="•"/>
              <a:defRPr sz="2800" b="1">
                <a:solidFill>
                  <a:schemeClr val="tx1"/>
                </a:solidFill>
                <a:latin typeface="Arial Narrow" panose="020B0604020202020204" pitchFamily="34" charset="0"/>
                <a:ea typeface="ＭＳ Ｐゴシック" panose="020B0600070205080204" pitchFamily="34" charset="-128"/>
              </a:defRPr>
            </a:lvl2pPr>
            <a:lvl3pPr marL="1143000" indent="-228600">
              <a:spcBef>
                <a:spcPct val="20000"/>
              </a:spcBef>
              <a:buClr>
                <a:srgbClr val="CC0000"/>
              </a:buClr>
              <a:buChar char="•"/>
              <a:defRPr sz="2000" b="1">
                <a:solidFill>
                  <a:schemeClr val="tx1"/>
                </a:solidFill>
                <a:latin typeface="Arial Narrow" panose="020B0604020202020204" pitchFamily="34" charset="0"/>
                <a:ea typeface="ＭＳ Ｐゴシック" panose="020B0600070205080204" pitchFamily="34" charset="-128"/>
              </a:defRPr>
            </a:lvl3pPr>
            <a:lvl4pPr marL="1600200" indent="-228600">
              <a:spcBef>
                <a:spcPct val="20000"/>
              </a:spcBef>
              <a:buClr>
                <a:srgbClr val="CC0000"/>
              </a:buClr>
              <a:buChar char="•"/>
              <a:defRPr b="1">
                <a:solidFill>
                  <a:schemeClr val="tx1"/>
                </a:solidFill>
                <a:latin typeface="Arial Narrow" panose="020B0604020202020204" pitchFamily="34" charset="0"/>
                <a:ea typeface="ＭＳ Ｐゴシック" panose="020B0600070205080204" pitchFamily="34" charset="-128"/>
              </a:defRPr>
            </a:lvl4pPr>
            <a:lvl5pPr marL="2057400" indent="-228600">
              <a:spcBef>
                <a:spcPct val="20000"/>
              </a:spcBef>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9pPr>
          </a:lstStyle>
          <a:p>
            <a:pPr algn="ctr">
              <a:spcBef>
                <a:spcPct val="0"/>
              </a:spcBef>
              <a:buClrTx/>
              <a:buNone/>
            </a:pPr>
            <a:r>
              <a:rPr lang="en-US" altLang="en-US" sz="1000" dirty="0">
                <a:latin typeface="+mn-lt"/>
              </a:rPr>
              <a:t>Source: </a:t>
            </a:r>
            <a:r>
              <a:rPr lang="en-US" altLang="en-US" sz="1000" b="0" dirty="0">
                <a:latin typeface="+mn-lt"/>
              </a:rPr>
              <a:t>2020 OASDI Trustees Report</a:t>
            </a:r>
          </a:p>
        </p:txBody>
      </p:sp>
      <p:sp>
        <p:nvSpPr>
          <p:cNvPr id="55" name="Text Box 23">
            <a:extLst>
              <a:ext uri="{FF2B5EF4-FFF2-40B4-BE49-F238E27FC236}">
                <a16:creationId xmlns:a16="http://schemas.microsoft.com/office/drawing/2014/main" id="{F9084D95-EE7B-264D-A177-E46E1CA336C2}"/>
              </a:ext>
            </a:extLst>
          </p:cNvPr>
          <p:cNvSpPr txBox="1">
            <a:spLocks noChangeArrowheads="1"/>
          </p:cNvSpPr>
          <p:nvPr/>
        </p:nvSpPr>
        <p:spPr bwMode="auto">
          <a:xfrm>
            <a:off x="5874154" y="2507394"/>
            <a:ext cx="1522578" cy="516887"/>
          </a:xfrm>
          <a:prstGeom prst="rect">
            <a:avLst/>
          </a:prstGeom>
          <a:solidFill>
            <a:schemeClr val="bg1"/>
          </a:solidFill>
          <a:ln w="6350">
            <a:solidFill>
              <a:srgbClr val="000000"/>
            </a:solidFill>
            <a:miter lim="800000"/>
            <a:headEnd/>
            <a:tailEnd/>
          </a:ln>
        </p:spPr>
        <p:txBody>
          <a:bodyPr wrap="none" lIns="91440" tIns="91440" rIns="91440" bIns="91440" anchor="ctr" anchorCtr="0"/>
          <a:lstStyle>
            <a:lvl1pPr>
              <a:spcBef>
                <a:spcPct val="20000"/>
              </a:spcBef>
              <a:buClr>
                <a:srgbClr val="CC0000"/>
              </a:buClr>
              <a:buChar char="•"/>
              <a:defRPr sz="2800" b="1">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CC0000"/>
              </a:buClr>
              <a:buChar char="•"/>
              <a:defRPr sz="2800" b="1">
                <a:solidFill>
                  <a:schemeClr val="tx1"/>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CC0000"/>
              </a:buClr>
              <a:buChar char="•"/>
              <a:defRPr sz="2000" b="1">
                <a:solidFill>
                  <a:schemeClr val="tx1"/>
                </a:solidFill>
                <a:latin typeface="Arial Narrow" panose="020B0606020202030204" pitchFamily="34" charset="0"/>
                <a:ea typeface="ＭＳ Ｐゴシック" panose="020B0600070205080204" pitchFamily="34" charset="-128"/>
              </a:defRPr>
            </a:lvl3pPr>
            <a:lvl4pPr marL="1600200" indent="-228600">
              <a:spcBef>
                <a:spcPct val="20000"/>
              </a:spcBef>
              <a:buClr>
                <a:srgbClr val="CC0000"/>
              </a:buClr>
              <a:buChar char="•"/>
              <a:defRPr b="1">
                <a:solidFill>
                  <a:schemeClr val="tx1"/>
                </a:solidFill>
                <a:latin typeface="Arial Narrow" panose="020B0606020202030204" pitchFamily="34" charset="0"/>
                <a:ea typeface="ＭＳ Ｐゴシック" panose="020B0600070205080204" pitchFamily="34" charset="-128"/>
              </a:defRPr>
            </a:lvl4pPr>
            <a:lvl5pPr marL="2057400" indent="-228600">
              <a:spcBef>
                <a:spcPct val="20000"/>
              </a:spcBef>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chemeClr val="accent1"/>
                </a:solidFill>
                <a:effectLst/>
                <a:uLnTx/>
                <a:uFillTx/>
                <a:latin typeface="+mj-lt"/>
                <a:ea typeface="ＭＳ Ｐゴシック" panose="020B0600070205080204" pitchFamily="34" charset="-128"/>
                <a:cs typeface="+mn-cs"/>
              </a:rPr>
              <a:t>Cost: </a:t>
            </a:r>
            <a: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Scheduled and </a:t>
            </a:r>
            <a:b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br>
            <a: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payable benefits</a:t>
            </a:r>
          </a:p>
        </p:txBody>
      </p:sp>
      <p:sp>
        <p:nvSpPr>
          <p:cNvPr id="48" name="Text Box 16">
            <a:extLst>
              <a:ext uri="{FF2B5EF4-FFF2-40B4-BE49-F238E27FC236}">
                <a16:creationId xmlns:a16="http://schemas.microsoft.com/office/drawing/2014/main" id="{89258470-1BFE-A84C-BC13-00B3169D4F56}"/>
              </a:ext>
            </a:extLst>
          </p:cNvPr>
          <p:cNvSpPr txBox="1">
            <a:spLocks noChangeArrowheads="1"/>
          </p:cNvSpPr>
          <p:nvPr/>
        </p:nvSpPr>
        <p:spPr bwMode="auto">
          <a:xfrm>
            <a:off x="8799770" y="2205277"/>
            <a:ext cx="1700126" cy="516887"/>
          </a:xfrm>
          <a:prstGeom prst="rect">
            <a:avLst/>
          </a:prstGeom>
          <a:solidFill>
            <a:schemeClr val="bg1"/>
          </a:solidFill>
          <a:ln w="6350">
            <a:solidFill>
              <a:schemeClr val="tx1"/>
            </a:solidFill>
          </a:ln>
        </p:spPr>
        <p:txBody>
          <a:bodyPr wrap="none" lIns="91440" tIns="91440" rIns="91440" bIns="91440" anchor="ctr" anchorCtr="0"/>
          <a:lstStyle>
            <a:lvl1pPr>
              <a:spcBef>
                <a:spcPct val="20000"/>
              </a:spcBef>
              <a:buClr>
                <a:srgbClr val="CC0000"/>
              </a:buClr>
              <a:buChar char="•"/>
              <a:defRPr sz="2800" b="1">
                <a:solidFill>
                  <a:schemeClr val="tx1"/>
                </a:solidFill>
                <a:latin typeface="Arial Narrow" panose="020B0606020202030204" pitchFamily="34" charset="0"/>
                <a:ea typeface="ＭＳ Ｐゴシック" panose="020B0600070205080204" pitchFamily="34" charset="-128"/>
              </a:defRPr>
            </a:lvl1pPr>
            <a:lvl2pPr marL="742950" indent="-285750">
              <a:spcBef>
                <a:spcPct val="20000"/>
              </a:spcBef>
              <a:buClr>
                <a:srgbClr val="CC0000"/>
              </a:buClr>
              <a:buChar char="•"/>
              <a:defRPr sz="2800" b="1">
                <a:solidFill>
                  <a:schemeClr val="tx1"/>
                </a:solidFill>
                <a:latin typeface="Arial Narrow" panose="020B0606020202030204" pitchFamily="34" charset="0"/>
                <a:ea typeface="ＭＳ Ｐゴシック" panose="020B0600070205080204" pitchFamily="34" charset="-128"/>
              </a:defRPr>
            </a:lvl2pPr>
            <a:lvl3pPr marL="1143000" indent="-228600">
              <a:spcBef>
                <a:spcPct val="20000"/>
              </a:spcBef>
              <a:buClr>
                <a:srgbClr val="CC0000"/>
              </a:buClr>
              <a:buChar char="•"/>
              <a:defRPr sz="2000" b="1">
                <a:solidFill>
                  <a:schemeClr val="tx1"/>
                </a:solidFill>
                <a:latin typeface="Arial Narrow" panose="020B0606020202030204" pitchFamily="34" charset="0"/>
                <a:ea typeface="ＭＳ Ｐゴシック" panose="020B0600070205080204" pitchFamily="34" charset="-128"/>
              </a:defRPr>
            </a:lvl3pPr>
            <a:lvl4pPr marL="1600200" indent="-228600">
              <a:spcBef>
                <a:spcPct val="20000"/>
              </a:spcBef>
              <a:buClr>
                <a:srgbClr val="CC0000"/>
              </a:buClr>
              <a:buChar char="•"/>
              <a:defRPr b="1">
                <a:solidFill>
                  <a:schemeClr val="tx1"/>
                </a:solidFill>
                <a:latin typeface="Arial Narrow" panose="020B0606020202030204" pitchFamily="34" charset="0"/>
                <a:ea typeface="ＭＳ Ｐゴシック" panose="020B0600070205080204" pitchFamily="34" charset="-128"/>
              </a:defRPr>
            </a:lvl4pPr>
            <a:lvl5pPr marL="2057400" indent="-228600">
              <a:spcBef>
                <a:spcPct val="20000"/>
              </a:spcBef>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0000"/>
              </a:buClr>
              <a:buChar char="•"/>
              <a:defRPr sz="1600" b="1">
                <a:solidFill>
                  <a:schemeClr val="tx1"/>
                </a:solidFill>
                <a:latin typeface="Arial Narrow" panose="020B0606020202030204" pitchFamily="34" charset="0"/>
                <a:ea typeface="ＭＳ Ｐゴシック" panose="020B0600070205080204" pitchFamily="34" charset="-128"/>
              </a:defRPr>
            </a:lvl9p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chemeClr val="accent1"/>
                </a:solidFill>
                <a:effectLst/>
                <a:uLnTx/>
                <a:uFillTx/>
                <a:latin typeface="+mj-lt"/>
                <a:ea typeface="ＭＳ Ｐゴシック" panose="020B0600070205080204" pitchFamily="34" charset="-128"/>
                <a:cs typeface="+mn-cs"/>
              </a:rPr>
              <a:t>Cost: </a:t>
            </a:r>
            <a: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Scheduled but not </a:t>
            </a:r>
            <a:b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br>
            <a:r>
              <a:rPr kumimoji="0" lang="en-US" altLang="en-US" sz="12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mn-cs"/>
              </a:rPr>
              <a:t>fully payable benefits</a:t>
            </a:r>
          </a:p>
        </p:txBody>
      </p:sp>
      <p:sp>
        <p:nvSpPr>
          <p:cNvPr id="62" name="Title 2">
            <a:extLst>
              <a:ext uri="{FF2B5EF4-FFF2-40B4-BE49-F238E27FC236}">
                <a16:creationId xmlns:a16="http://schemas.microsoft.com/office/drawing/2014/main" id="{99A1D2A8-D230-974E-8D9F-E99EE40E285E}"/>
              </a:ext>
            </a:extLst>
          </p:cNvPr>
          <p:cNvSpPr txBox="1">
            <a:spLocks/>
          </p:cNvSpPr>
          <p:nvPr/>
        </p:nvSpPr>
        <p:spPr>
          <a:xfrm>
            <a:off x="5198136" y="577959"/>
            <a:ext cx="6405517" cy="98769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spcAft>
                <a:spcPts val="600"/>
              </a:spcAft>
              <a:defRPr/>
            </a:pPr>
            <a:r>
              <a:rPr lang="en-US" sz="2400" b="1" dirty="0">
                <a:solidFill>
                  <a:prstClr val="black"/>
                </a:solidFill>
                <a:latin typeface="+mn-lt"/>
              </a:rPr>
              <a:t>OASDI Income, Cost and Expenditures as Percentages of Taxable Payroll</a:t>
            </a:r>
          </a:p>
          <a:p>
            <a:pPr algn="ctr">
              <a:spcAft>
                <a:spcPts val="1200"/>
              </a:spcAft>
              <a:defRPr/>
            </a:pPr>
            <a:r>
              <a:rPr lang="en-US" sz="1800" dirty="0">
                <a:solidFill>
                  <a:prstClr val="black"/>
                </a:solidFill>
                <a:latin typeface="+mn-lt"/>
              </a:rPr>
              <a:t>[Under Intermediate Assumptions]</a:t>
            </a:r>
            <a:endParaRPr lang="en-US" sz="2400" dirty="0">
              <a:solidFill>
                <a:prstClr val="black"/>
              </a:solidFill>
              <a:latin typeface="+mn-lt"/>
            </a:endParaRPr>
          </a:p>
        </p:txBody>
      </p:sp>
    </p:spTree>
    <p:extLst>
      <p:ext uri="{BB962C8B-B14F-4D97-AF65-F5344CB8AC3E}">
        <p14:creationId xmlns:p14="http://schemas.microsoft.com/office/powerpoint/2010/main" val="131941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0C2491-4029-BB4B-8477-ACEE47ABBDC9}"/>
              </a:ext>
            </a:extLst>
          </p:cNvPr>
          <p:cNvSpPr>
            <a:spLocks noGrp="1"/>
          </p:cNvSpPr>
          <p:nvPr>
            <p:ph idx="10"/>
          </p:nvPr>
        </p:nvSpPr>
        <p:spPr>
          <a:xfrm>
            <a:off x="6096000" y="1093383"/>
            <a:ext cx="5181600" cy="5143501"/>
          </a:xfrm>
        </p:spPr>
        <p:txBody>
          <a:bodyPr>
            <a:noAutofit/>
          </a:bodyPr>
          <a:lstStyle/>
          <a:p>
            <a:pPr marL="0" indent="0">
              <a:buNone/>
            </a:pPr>
            <a:r>
              <a:rPr lang="en-US" b="1" dirty="0"/>
              <a:t>Increase maximum earnings subject to Social Security tax </a:t>
            </a:r>
            <a:br>
              <a:rPr lang="en-US" dirty="0"/>
            </a:br>
            <a:r>
              <a:rPr lang="en-US" sz="1800" dirty="0"/>
              <a:t>(</a:t>
            </a:r>
            <a:r>
              <a:rPr lang="en-US" sz="1800"/>
              <a:t>currently $147,000 in 2022)</a:t>
            </a:r>
            <a:endParaRPr lang="en-US" sz="1800" dirty="0"/>
          </a:p>
          <a:p>
            <a:pPr marL="0" indent="0">
              <a:buNone/>
            </a:pPr>
            <a:endParaRPr lang="en-US" dirty="0"/>
          </a:p>
          <a:p>
            <a:pPr marL="0" indent="0">
              <a:buNone/>
            </a:pPr>
            <a:r>
              <a:rPr lang="en-US" b="1" dirty="0"/>
              <a:t>Raise the normal retirement age </a:t>
            </a:r>
            <a:br>
              <a:rPr lang="en-US" dirty="0"/>
            </a:br>
            <a:r>
              <a:rPr lang="en-US" sz="1800" dirty="0"/>
              <a:t>(currently 66 for individuals born between 1943 and 1954; 67 for those born in 1960 or later)</a:t>
            </a:r>
          </a:p>
          <a:p>
            <a:pPr marL="0" indent="0">
              <a:buNone/>
            </a:pPr>
            <a:endParaRPr lang="en-US" dirty="0"/>
          </a:p>
          <a:p>
            <a:pPr marL="0" indent="0">
              <a:buNone/>
            </a:pPr>
            <a:r>
              <a:rPr lang="en-US" b="1" dirty="0"/>
              <a:t>Lower benefits for future retirees </a:t>
            </a:r>
            <a:br>
              <a:rPr lang="en-US" dirty="0"/>
            </a:br>
            <a:r>
              <a:rPr lang="en-US" sz="1800" dirty="0"/>
              <a:t>(escalate benefits based on increases in consumer prices rather than wages)</a:t>
            </a:r>
          </a:p>
          <a:p>
            <a:pPr marL="0" indent="0">
              <a:buNone/>
            </a:pPr>
            <a:endParaRPr lang="en-US" dirty="0"/>
          </a:p>
          <a:p>
            <a:pPr marL="0" indent="0">
              <a:buNone/>
            </a:pPr>
            <a:r>
              <a:rPr lang="en-US" b="1" dirty="0"/>
              <a:t>Reduce cost-of-living adjustments (COLAs)</a:t>
            </a:r>
          </a:p>
        </p:txBody>
      </p:sp>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a:xfrm>
            <a:off x="914400" y="1828800"/>
            <a:ext cx="3282696" cy="2743200"/>
          </a:xfrm>
        </p:spPr>
        <p:txBody>
          <a:bodyPr/>
          <a:lstStyle/>
          <a:p>
            <a:r>
              <a:rPr lang="en-US" dirty="0"/>
              <a:t>What would it take to restore solvency to the system?</a:t>
            </a:r>
          </a:p>
        </p:txBody>
      </p:sp>
      <p:sp>
        <p:nvSpPr>
          <p:cNvPr id="19" name="Subtitle 18">
            <a:extLst>
              <a:ext uri="{FF2B5EF4-FFF2-40B4-BE49-F238E27FC236}">
                <a16:creationId xmlns:a16="http://schemas.microsoft.com/office/drawing/2014/main" id="{696BE8D1-7558-D241-9B15-1FF7D034DAF5}"/>
              </a:ext>
            </a:extLst>
          </p:cNvPr>
          <p:cNvSpPr>
            <a:spLocks noGrp="1"/>
          </p:cNvSpPr>
          <p:nvPr>
            <p:ph type="subTitle" idx="1"/>
          </p:nvPr>
        </p:nvSpPr>
        <p:spPr>
          <a:xfrm>
            <a:off x="914400" y="4754880"/>
            <a:ext cx="3556503" cy="274320"/>
          </a:xfrm>
        </p:spPr>
        <p:txBody>
          <a:bodyPr/>
          <a:lstStyle/>
          <a:p>
            <a:r>
              <a:rPr lang="en-US" dirty="0"/>
              <a:t>Reform proposals being studied</a:t>
            </a:r>
          </a:p>
          <a:p>
            <a:endParaRPr lang="en-US" dirty="0"/>
          </a:p>
        </p:txBody>
      </p:sp>
      <p:sp>
        <p:nvSpPr>
          <p:cNvPr id="14" name="Title 3">
            <a:extLst>
              <a:ext uri="{FF2B5EF4-FFF2-40B4-BE49-F238E27FC236}">
                <a16:creationId xmlns:a16="http://schemas.microsoft.com/office/drawing/2014/main" id="{06317420-639F-8C4A-8D95-B499D5F95CA8}"/>
              </a:ext>
            </a:extLst>
          </p:cNvPr>
          <p:cNvSpPr txBox="1">
            <a:spLocks/>
          </p:cNvSpPr>
          <p:nvPr/>
        </p:nvSpPr>
        <p:spPr>
          <a:xfrm>
            <a:off x="5072578" y="1165122"/>
            <a:ext cx="746874" cy="793057"/>
          </a:xfrm>
          <a:prstGeom prst="rect">
            <a:avLst/>
          </a:prstGeom>
          <a:effectLst/>
        </p:spPr>
        <p:txBody>
          <a:bodyPr lIns="0" tIns="0" rIns="0" bIns="0" anchor="t" anchorCtr="1"/>
          <a:lstStyle>
            <a:lvl1pPr algn="l" defTabSz="914400" rtl="0" eaLnBrk="1" latinLnBrk="0" hangingPunct="1">
              <a:lnSpc>
                <a:spcPct val="70000"/>
              </a:lnSpc>
              <a:spcBef>
                <a:spcPct val="0"/>
              </a:spcBef>
              <a:buNone/>
              <a:defRPr sz="3600" b="1" i="0" kern="1200">
                <a:solidFill>
                  <a:schemeClr val="tx1"/>
                </a:solidFill>
                <a:latin typeface="Roboto Th" charset="0"/>
                <a:ea typeface="Roboto Th" charset="0"/>
                <a:cs typeface="Roboto Th" charset="0"/>
              </a:defRPr>
            </a:lvl1pPr>
          </a:lstStyle>
          <a:p>
            <a:pPr>
              <a:lnSpc>
                <a:spcPct val="80000"/>
              </a:lnSpc>
            </a:pPr>
            <a:r>
              <a:rPr lang="en-US" sz="8500" b="0" dirty="0">
                <a:solidFill>
                  <a:schemeClr val="accent4"/>
                </a:solidFill>
                <a:latin typeface="Arial" panose="020B0604020202020204" pitchFamily="34" charset="0"/>
                <a:ea typeface="Roboto Lt" charset="0"/>
                <a:cs typeface="Arial" panose="020B0604020202020204" pitchFamily="34" charset="0"/>
              </a:rPr>
              <a:t>1</a:t>
            </a:r>
          </a:p>
        </p:txBody>
      </p:sp>
      <p:sp>
        <p:nvSpPr>
          <p:cNvPr id="15" name="Title 3">
            <a:extLst>
              <a:ext uri="{FF2B5EF4-FFF2-40B4-BE49-F238E27FC236}">
                <a16:creationId xmlns:a16="http://schemas.microsoft.com/office/drawing/2014/main" id="{19FEEAE4-3EFE-4242-BAC9-5B70F5701CBC}"/>
              </a:ext>
            </a:extLst>
          </p:cNvPr>
          <p:cNvSpPr txBox="1">
            <a:spLocks/>
          </p:cNvSpPr>
          <p:nvPr/>
        </p:nvSpPr>
        <p:spPr>
          <a:xfrm>
            <a:off x="5072705" y="2551602"/>
            <a:ext cx="746874" cy="793057"/>
          </a:xfrm>
          <a:prstGeom prst="rect">
            <a:avLst/>
          </a:prstGeom>
          <a:effectLst/>
        </p:spPr>
        <p:txBody>
          <a:bodyPr lIns="0" tIns="0" rIns="0" bIns="0" anchor="t" anchorCtr="1"/>
          <a:lstStyle>
            <a:lvl1pPr algn="l" defTabSz="914400" rtl="0" eaLnBrk="1" latinLnBrk="0" hangingPunct="1">
              <a:lnSpc>
                <a:spcPct val="70000"/>
              </a:lnSpc>
              <a:spcBef>
                <a:spcPct val="0"/>
              </a:spcBef>
              <a:buNone/>
              <a:defRPr sz="3600" b="1" i="0" kern="1200">
                <a:solidFill>
                  <a:schemeClr val="tx1"/>
                </a:solidFill>
                <a:latin typeface="Roboto Th" charset="0"/>
                <a:ea typeface="Roboto Th" charset="0"/>
                <a:cs typeface="Roboto Th" charset="0"/>
              </a:defRPr>
            </a:lvl1pPr>
          </a:lstStyle>
          <a:p>
            <a:pPr>
              <a:lnSpc>
                <a:spcPct val="80000"/>
              </a:lnSpc>
            </a:pPr>
            <a:r>
              <a:rPr lang="en-US" sz="8500" b="0" dirty="0">
                <a:solidFill>
                  <a:schemeClr val="accent4"/>
                </a:solidFill>
                <a:latin typeface="Arial" panose="020B0604020202020204" pitchFamily="34" charset="0"/>
                <a:ea typeface="Roboto Lt" charset="0"/>
                <a:cs typeface="Arial" panose="020B0604020202020204" pitchFamily="34" charset="0"/>
              </a:rPr>
              <a:t>2</a:t>
            </a:r>
          </a:p>
        </p:txBody>
      </p:sp>
      <p:sp>
        <p:nvSpPr>
          <p:cNvPr id="16" name="Title 3">
            <a:extLst>
              <a:ext uri="{FF2B5EF4-FFF2-40B4-BE49-F238E27FC236}">
                <a16:creationId xmlns:a16="http://schemas.microsoft.com/office/drawing/2014/main" id="{4B03BE3C-377B-3A41-96DA-C3B0586ACA6A}"/>
              </a:ext>
            </a:extLst>
          </p:cNvPr>
          <p:cNvSpPr txBox="1">
            <a:spLocks/>
          </p:cNvSpPr>
          <p:nvPr/>
        </p:nvSpPr>
        <p:spPr>
          <a:xfrm>
            <a:off x="5072578" y="3938082"/>
            <a:ext cx="746874" cy="793057"/>
          </a:xfrm>
          <a:prstGeom prst="rect">
            <a:avLst/>
          </a:prstGeom>
          <a:effectLst/>
        </p:spPr>
        <p:txBody>
          <a:bodyPr lIns="0" tIns="0" rIns="0" bIns="0" anchor="t" anchorCtr="1"/>
          <a:lstStyle>
            <a:lvl1pPr algn="l" defTabSz="914400" rtl="0" eaLnBrk="1" latinLnBrk="0" hangingPunct="1">
              <a:lnSpc>
                <a:spcPct val="70000"/>
              </a:lnSpc>
              <a:spcBef>
                <a:spcPct val="0"/>
              </a:spcBef>
              <a:buNone/>
              <a:defRPr sz="3600" b="1" i="0" kern="1200">
                <a:solidFill>
                  <a:schemeClr val="tx1"/>
                </a:solidFill>
                <a:latin typeface="Roboto Th" charset="0"/>
                <a:ea typeface="Roboto Th" charset="0"/>
                <a:cs typeface="Roboto Th" charset="0"/>
              </a:defRPr>
            </a:lvl1pPr>
          </a:lstStyle>
          <a:p>
            <a:pPr>
              <a:lnSpc>
                <a:spcPct val="80000"/>
              </a:lnSpc>
            </a:pPr>
            <a:r>
              <a:rPr lang="en-US" sz="8500" b="0" dirty="0">
                <a:solidFill>
                  <a:schemeClr val="accent4"/>
                </a:solidFill>
                <a:latin typeface="Arial" panose="020B0604020202020204" pitchFamily="34" charset="0"/>
                <a:ea typeface="Roboto Lt" charset="0"/>
                <a:cs typeface="Arial" panose="020B0604020202020204" pitchFamily="34" charset="0"/>
              </a:rPr>
              <a:t>3</a:t>
            </a:r>
          </a:p>
        </p:txBody>
      </p:sp>
      <p:sp>
        <p:nvSpPr>
          <p:cNvPr id="17" name="Title 3">
            <a:extLst>
              <a:ext uri="{FF2B5EF4-FFF2-40B4-BE49-F238E27FC236}">
                <a16:creationId xmlns:a16="http://schemas.microsoft.com/office/drawing/2014/main" id="{1D751AE0-5FD6-F84C-B891-9E0ABD718368}"/>
              </a:ext>
            </a:extLst>
          </p:cNvPr>
          <p:cNvSpPr txBox="1">
            <a:spLocks/>
          </p:cNvSpPr>
          <p:nvPr/>
        </p:nvSpPr>
        <p:spPr>
          <a:xfrm>
            <a:off x="5072578" y="5324562"/>
            <a:ext cx="746874" cy="793057"/>
          </a:xfrm>
          <a:prstGeom prst="rect">
            <a:avLst/>
          </a:prstGeom>
          <a:effectLst/>
        </p:spPr>
        <p:txBody>
          <a:bodyPr lIns="0" tIns="0" rIns="0" bIns="0" anchor="t" anchorCtr="1"/>
          <a:lstStyle>
            <a:lvl1pPr algn="l" defTabSz="914400" rtl="0" eaLnBrk="1" latinLnBrk="0" hangingPunct="1">
              <a:lnSpc>
                <a:spcPct val="70000"/>
              </a:lnSpc>
              <a:spcBef>
                <a:spcPct val="0"/>
              </a:spcBef>
              <a:buNone/>
              <a:defRPr sz="3600" b="1" i="0" kern="1200">
                <a:solidFill>
                  <a:schemeClr val="tx1"/>
                </a:solidFill>
                <a:latin typeface="Roboto Th" charset="0"/>
                <a:ea typeface="Roboto Th" charset="0"/>
                <a:cs typeface="Roboto Th" charset="0"/>
              </a:defRPr>
            </a:lvl1pPr>
          </a:lstStyle>
          <a:p>
            <a:pPr>
              <a:lnSpc>
                <a:spcPct val="80000"/>
              </a:lnSpc>
            </a:pPr>
            <a:r>
              <a:rPr lang="en-US" sz="8500" b="0" dirty="0">
                <a:solidFill>
                  <a:schemeClr val="accent4"/>
                </a:solidFill>
                <a:latin typeface="Arial" panose="020B0604020202020204" pitchFamily="34" charset="0"/>
                <a:ea typeface="Roboto Lt" charset="0"/>
                <a:cs typeface="Arial" panose="020B0604020202020204" pitchFamily="34" charset="0"/>
              </a:rPr>
              <a:t>4</a:t>
            </a:r>
          </a:p>
        </p:txBody>
      </p:sp>
      <p:sp>
        <p:nvSpPr>
          <p:cNvPr id="10" name="Rectangle 9">
            <a:extLst>
              <a:ext uri="{FF2B5EF4-FFF2-40B4-BE49-F238E27FC236}">
                <a16:creationId xmlns:a16="http://schemas.microsoft.com/office/drawing/2014/main" id="{125F05B0-E023-F94C-89BE-6EF994EF3AFC}"/>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11" name="Rectangle 10">
            <a:extLst>
              <a:ext uri="{FF2B5EF4-FFF2-40B4-BE49-F238E27FC236}">
                <a16:creationId xmlns:a16="http://schemas.microsoft.com/office/drawing/2014/main" id="{ABC78AE6-0E3D-5A4B-83F8-D0761832F949}"/>
              </a:ext>
            </a:extLst>
          </p:cNvPr>
          <p:cNvSpPr/>
          <p:nvPr/>
        </p:nvSpPr>
        <p:spPr>
          <a:xfrm>
            <a:off x="5167423" y="955799"/>
            <a:ext cx="6110178" cy="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12" name="Rectangle 11">
            <a:extLst>
              <a:ext uri="{FF2B5EF4-FFF2-40B4-BE49-F238E27FC236}">
                <a16:creationId xmlns:a16="http://schemas.microsoft.com/office/drawing/2014/main" id="{A575246C-A554-8443-AD97-C3F73C179E46}"/>
              </a:ext>
            </a:extLst>
          </p:cNvPr>
          <p:cNvSpPr/>
          <p:nvPr/>
        </p:nvSpPr>
        <p:spPr>
          <a:xfrm>
            <a:off x="5224129" y="2174945"/>
            <a:ext cx="6110178" cy="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13" name="Rectangle 12">
            <a:extLst>
              <a:ext uri="{FF2B5EF4-FFF2-40B4-BE49-F238E27FC236}">
                <a16:creationId xmlns:a16="http://schemas.microsoft.com/office/drawing/2014/main" id="{E46B4AAE-F4A8-E144-BD76-807EB336812F}"/>
              </a:ext>
            </a:extLst>
          </p:cNvPr>
          <p:cNvSpPr/>
          <p:nvPr/>
        </p:nvSpPr>
        <p:spPr>
          <a:xfrm>
            <a:off x="5224129" y="3711660"/>
            <a:ext cx="6110178" cy="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18" name="Rectangle 17">
            <a:extLst>
              <a:ext uri="{FF2B5EF4-FFF2-40B4-BE49-F238E27FC236}">
                <a16:creationId xmlns:a16="http://schemas.microsoft.com/office/drawing/2014/main" id="{FA0D5C4C-10C8-8949-9305-4E0D4CA3E001}"/>
              </a:ext>
            </a:extLst>
          </p:cNvPr>
          <p:cNvSpPr/>
          <p:nvPr/>
        </p:nvSpPr>
        <p:spPr>
          <a:xfrm>
            <a:off x="5224129" y="5099520"/>
            <a:ext cx="6110178" cy="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23" name="Rectangle 22">
            <a:extLst>
              <a:ext uri="{FF2B5EF4-FFF2-40B4-BE49-F238E27FC236}">
                <a16:creationId xmlns:a16="http://schemas.microsoft.com/office/drawing/2014/main" id="{85F30485-CA0A-9E42-9D0C-51EFAB1CAC2E}"/>
              </a:ext>
            </a:extLst>
          </p:cNvPr>
          <p:cNvSpPr/>
          <p:nvPr/>
        </p:nvSpPr>
        <p:spPr>
          <a:xfrm>
            <a:off x="5224129" y="6335689"/>
            <a:ext cx="6110178" cy="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Tree>
    <p:extLst>
      <p:ext uri="{BB962C8B-B14F-4D97-AF65-F5344CB8AC3E}">
        <p14:creationId xmlns:p14="http://schemas.microsoft.com/office/powerpoint/2010/main" val="3277437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73E4A8-1AE3-774C-9D33-2C771151B856}"/>
              </a:ext>
            </a:extLst>
          </p:cNvPr>
          <p:cNvSpPr>
            <a:spLocks noGrp="1"/>
          </p:cNvSpPr>
          <p:nvPr>
            <p:ph type="ctrTitle"/>
          </p:nvPr>
        </p:nvSpPr>
        <p:spPr/>
        <p:txBody>
          <a:bodyPr>
            <a:normAutofit/>
          </a:bodyPr>
          <a:lstStyle/>
          <a:p>
            <a:r>
              <a:rPr lang="en-US" dirty="0"/>
              <a:t>How Social Security benefits are calculated</a:t>
            </a:r>
          </a:p>
        </p:txBody>
      </p:sp>
      <p:sp>
        <p:nvSpPr>
          <p:cNvPr id="5" name="Rectangle 4">
            <a:extLst>
              <a:ext uri="{FF2B5EF4-FFF2-40B4-BE49-F238E27FC236}">
                <a16:creationId xmlns:a16="http://schemas.microsoft.com/office/drawing/2014/main" id="{185128B8-FD97-9749-89CF-CB8E775E8EDF}"/>
              </a:ext>
            </a:extLst>
          </p:cNvPr>
          <p:cNvSpPr/>
          <p:nvPr/>
        </p:nvSpPr>
        <p:spPr>
          <a:xfrm>
            <a:off x="0" y="1371600"/>
            <a:ext cx="1644396" cy="640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a:lnSpc>
                <a:spcPct val="130000"/>
              </a:lnSpc>
              <a:spcBef>
                <a:spcPts val="1000"/>
              </a:spcBef>
            </a:pPr>
            <a:endParaRPr lang="en-US" sz="1000" dirty="0">
              <a:solidFill>
                <a:schemeClr val="accent4">
                  <a:alpha val="70000"/>
                </a:schemeClr>
              </a:solidFill>
            </a:endParaRPr>
          </a:p>
        </p:txBody>
      </p:sp>
      <p:sp>
        <p:nvSpPr>
          <p:cNvPr id="6" name="Content Placeholder 1">
            <a:extLst>
              <a:ext uri="{FF2B5EF4-FFF2-40B4-BE49-F238E27FC236}">
                <a16:creationId xmlns:a16="http://schemas.microsoft.com/office/drawing/2014/main" id="{70E16362-6CDC-D44A-8737-F82D29DBCCAA}"/>
              </a:ext>
            </a:extLst>
          </p:cNvPr>
          <p:cNvSpPr txBox="1">
            <a:spLocks/>
          </p:cNvSpPr>
          <p:nvPr/>
        </p:nvSpPr>
        <p:spPr>
          <a:xfrm>
            <a:off x="5559552" y="1143000"/>
            <a:ext cx="5718048" cy="5143500"/>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93688" indent="-293688" fontAlgn="base">
              <a:lnSpc>
                <a:spcPct val="100000"/>
              </a:lnSpc>
              <a:spcAft>
                <a:spcPct val="0"/>
              </a:spcAft>
              <a:buClr>
                <a:schemeClr val="accent4"/>
              </a:buClr>
              <a:buFont typeface="Franklin Gothic Book" charset="0"/>
              <a:buChar char="▸"/>
              <a:defRPr/>
            </a:pPr>
            <a:r>
              <a:rPr lang="en-US" altLang="en-US" sz="2400" dirty="0">
                <a:solidFill>
                  <a:schemeClr val="tx1"/>
                </a:solidFill>
              </a:rPr>
              <a:t>At age 62, each year’s earnings are tallied up and indexed for inflation</a:t>
            </a:r>
          </a:p>
          <a:p>
            <a:pPr marL="293688" indent="-293688" fontAlgn="base">
              <a:lnSpc>
                <a:spcPct val="100000"/>
              </a:lnSpc>
              <a:spcAft>
                <a:spcPct val="0"/>
              </a:spcAft>
              <a:buClr>
                <a:schemeClr val="accent4"/>
              </a:buClr>
              <a:buFont typeface="Franklin Gothic Book" charset="0"/>
              <a:buChar char="▸"/>
              <a:defRPr/>
            </a:pPr>
            <a:r>
              <a:rPr lang="en-US" altLang="en-US" sz="2400" dirty="0">
                <a:solidFill>
                  <a:schemeClr val="tx1"/>
                </a:solidFill>
              </a:rPr>
              <a:t>Highest 35 years of earnings are averaged (AIME)</a:t>
            </a:r>
          </a:p>
          <a:p>
            <a:pPr marL="293688" indent="-293688" fontAlgn="base">
              <a:lnSpc>
                <a:spcPct val="100000"/>
              </a:lnSpc>
              <a:spcAft>
                <a:spcPct val="0"/>
              </a:spcAft>
              <a:buClr>
                <a:schemeClr val="accent4"/>
              </a:buClr>
              <a:buFont typeface="Franklin Gothic Book" charset="0"/>
              <a:buChar char="▸"/>
              <a:defRPr/>
            </a:pPr>
            <a:r>
              <a:rPr lang="en-US" altLang="en-US" sz="2400" dirty="0">
                <a:solidFill>
                  <a:schemeClr val="tx1"/>
                </a:solidFill>
              </a:rPr>
              <a:t>AIME is divided by three “bend points” to determine your primary insurance amount (PIA). This is the amount you'll receive at full retirement age.</a:t>
            </a:r>
          </a:p>
          <a:p>
            <a:pPr marL="293688" indent="-293688" fontAlgn="base">
              <a:lnSpc>
                <a:spcPct val="100000"/>
              </a:lnSpc>
              <a:spcAft>
                <a:spcPct val="0"/>
              </a:spcAft>
              <a:buClr>
                <a:schemeClr val="accent4"/>
              </a:buClr>
              <a:buFont typeface="Franklin Gothic Book" charset="0"/>
              <a:buChar char="▸"/>
              <a:defRPr/>
            </a:pPr>
            <a:r>
              <a:rPr lang="en-US" altLang="en-US" sz="2400" dirty="0">
                <a:solidFill>
                  <a:schemeClr val="tx1"/>
                </a:solidFill>
              </a:rPr>
              <a:t>Benefit is increased each year by cost-of-living adjustments (COLAs)</a:t>
            </a:r>
          </a:p>
        </p:txBody>
      </p:sp>
    </p:spTree>
    <p:extLst>
      <p:ext uri="{BB962C8B-B14F-4D97-AF65-F5344CB8AC3E}">
        <p14:creationId xmlns:p14="http://schemas.microsoft.com/office/powerpoint/2010/main" val="118959623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868686"/>
      </a:dk2>
      <a:lt2>
        <a:srgbClr val="E7E6E6"/>
      </a:lt2>
      <a:accent1>
        <a:srgbClr val="4472C4"/>
      </a:accent1>
      <a:accent2>
        <a:srgbClr val="D96016"/>
      </a:accent2>
      <a:accent3>
        <a:srgbClr val="A5A5A5"/>
      </a:accent3>
      <a:accent4>
        <a:srgbClr val="FFBB33"/>
      </a:accent4>
      <a:accent5>
        <a:srgbClr val="88CCF1"/>
      </a:accent5>
      <a:accent6>
        <a:srgbClr val="59AA95"/>
      </a:accent6>
      <a:hlink>
        <a:srgbClr val="0066CC"/>
      </a:hlink>
      <a:folHlink>
        <a:srgbClr val="793B6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10982</TotalTime>
  <Words>7525</Words>
  <Application>Microsoft Office PowerPoint</Application>
  <PresentationFormat>Widescreen</PresentationFormat>
  <Paragraphs>787</Paragraphs>
  <Slides>40</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 Narrow</vt:lpstr>
      <vt:lpstr>Franklin Gothic Demi</vt:lpstr>
      <vt:lpstr>Arial</vt:lpstr>
      <vt:lpstr>Times New Roman</vt:lpstr>
      <vt:lpstr>Franklin Gothic Medium Cond</vt:lpstr>
      <vt:lpstr>Helvetica Neue</vt:lpstr>
      <vt:lpstr>Arial Black</vt:lpstr>
      <vt:lpstr>Franklin Gothic Book</vt:lpstr>
      <vt:lpstr>Franklin Gothic Medium</vt:lpstr>
      <vt:lpstr>Calibri</vt:lpstr>
      <vt:lpstr>Office Theme</vt:lpstr>
      <vt:lpstr>PowerPoint Presentation</vt:lpstr>
      <vt:lpstr>PowerPoint Presentation</vt:lpstr>
      <vt:lpstr>Five questions  Baby Boomers want answered:</vt:lpstr>
      <vt:lpstr>Social Security offers income you can’t outlive</vt:lpstr>
      <vt:lpstr>Social Security offers annual inflation adjustments</vt:lpstr>
      <vt:lpstr>OASDI Trust Fund Still Growing</vt:lpstr>
      <vt:lpstr>Long-term projections:</vt:lpstr>
      <vt:lpstr>What would it take to restore solvency to the system?</vt:lpstr>
      <vt:lpstr>How Social Security benefits are calculated</vt:lpstr>
      <vt:lpstr>Factors to consider when deciding when to apply</vt:lpstr>
      <vt:lpstr>Full Retirement Age (FRA)</vt:lpstr>
      <vt:lpstr>Example of Benefit Formula</vt:lpstr>
      <vt:lpstr>What if you apply for early benefits?</vt:lpstr>
      <vt:lpstr>What if you apply after FRA?</vt:lpstr>
      <vt:lpstr>Why delay benefits?</vt:lpstr>
      <vt:lpstr>Why delay benefits?</vt:lpstr>
      <vt:lpstr>How to estimate your Social Security benefits</vt:lpstr>
      <vt:lpstr>PowerPoint Presentation</vt:lpstr>
      <vt:lpstr>Rules for spousal benefits</vt:lpstr>
      <vt:lpstr>Divorced-spouse benefits</vt:lpstr>
      <vt:lpstr>Rules for divorced-spouse benefits</vt:lpstr>
      <vt:lpstr>Survivor benefits: 2 key factors</vt:lpstr>
      <vt:lpstr>Survivor benefits: 2 key factors</vt:lpstr>
      <vt:lpstr>Survivor benefits</vt:lpstr>
      <vt:lpstr>Survivor benefits</vt:lpstr>
      <vt:lpstr>Rules for survivor benefits</vt:lpstr>
      <vt:lpstr>PowerPoint Presentation</vt:lpstr>
      <vt:lpstr>PowerPoint Presentation</vt:lpstr>
      <vt:lpstr>Keep working: Understand  the annual earnings test</vt:lpstr>
      <vt:lpstr>Maximization Strategy</vt:lpstr>
      <vt:lpstr>May Want to Consider Investing  For Income, Not Growth…</vt:lpstr>
      <vt:lpstr>PowerPoint Presentation</vt:lpstr>
      <vt:lpstr>The Income Method:  Spending the dividend only</vt:lpstr>
      <vt:lpstr>PowerPoint Presentation</vt:lpstr>
      <vt:lpstr>PowerPoint Presentation</vt:lpstr>
      <vt:lpstr>Taxation of benefits</vt:lpstr>
      <vt:lpstr>Ways to minimize taxes on Social Security benefits</vt:lpstr>
      <vt:lpstr>PowerPoint Presentation</vt:lpstr>
      <vt:lpstr>PowerPoint Presentation</vt:lpstr>
      <vt:lpstr>You have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Asha Linares</dc:creator>
  <cp:lastModifiedBy>Sara Flores</cp:lastModifiedBy>
  <cp:revision>194</cp:revision>
  <cp:lastPrinted>2021-04-12T21:36:34Z</cp:lastPrinted>
  <dcterms:created xsi:type="dcterms:W3CDTF">2021-04-06T19:19:12Z</dcterms:created>
  <dcterms:modified xsi:type="dcterms:W3CDTF">2022-03-30T20:24:25Z</dcterms:modified>
</cp:coreProperties>
</file>