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3" r:id="rId1"/>
  </p:sldMasterIdLst>
  <p:notesMasterIdLst>
    <p:notesMasterId r:id="rId19"/>
  </p:notesMasterIdLst>
  <p:handoutMasterIdLst>
    <p:handoutMasterId r:id="rId20"/>
  </p:handoutMasterIdLst>
  <p:sldIdLst>
    <p:sldId id="256" r:id="rId2"/>
    <p:sldId id="847" r:id="rId3"/>
    <p:sldId id="849" r:id="rId4"/>
    <p:sldId id="850" r:id="rId5"/>
    <p:sldId id="795" r:id="rId6"/>
    <p:sldId id="802" r:id="rId7"/>
    <p:sldId id="293" r:id="rId8"/>
    <p:sldId id="299" r:id="rId9"/>
    <p:sldId id="257" r:id="rId10"/>
    <p:sldId id="265" r:id="rId11"/>
    <p:sldId id="298" r:id="rId12"/>
    <p:sldId id="807" r:id="rId13"/>
    <p:sldId id="808" r:id="rId14"/>
    <p:sldId id="809" r:id="rId15"/>
    <p:sldId id="810" r:id="rId16"/>
    <p:sldId id="799" r:id="rId17"/>
    <p:sldId id="846" r:id="rId1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B00"/>
    <a:srgbClr val="D8117D"/>
    <a:srgbClr val="5B77D8"/>
    <a:srgbClr val="E96300"/>
    <a:srgbClr val="CEB25D"/>
    <a:srgbClr val="D1DBED"/>
    <a:srgbClr val="5DCECE"/>
    <a:srgbClr val="CE5D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E8034E78-7F5D-4C2E-B375-FC64B27BC917}" styleName="Dark Style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left>
            <a:ln w="25400" cmpd="sng">
              <a:solidFill>
                <a:schemeClr val="lt1"/>
              </a:solidFill>
            </a:ln>
          </a:left>
        </a:tcBdr>
        <a:fill>
          <a:solidFill>
            <a:schemeClr val="dk1">
              <a:tint val="60000"/>
            </a:schemeClr>
          </a:solidFill>
        </a:fill>
      </a:tcStyle>
    </a:lastCol>
    <a:firstCol>
      <a:tcTxStyle b="on"/>
      <a:tcStyle>
        <a:tcBdr>
          <a:right>
            <a:ln w="25400" cmpd="sng">
              <a:solidFill>
                <a:schemeClr val="lt1"/>
              </a:solidFill>
            </a:ln>
          </a:right>
        </a:tcBdr>
        <a:fill>
          <a:solidFill>
            <a:schemeClr val="dk1">
              <a:tint val="60000"/>
            </a:schemeClr>
          </a:solidFill>
        </a:fill>
      </a:tcStyle>
    </a:firstCol>
    <a:lastRow>
      <a:tcTxStyle b="on"/>
      <a:tcStyle>
        <a:tcBdr>
          <a:top>
            <a:ln w="25400" cmpd="sng">
              <a:solidFill>
                <a:schemeClr val="lt1"/>
              </a:solidFill>
            </a:ln>
          </a:top>
        </a:tcBdr>
        <a:fill>
          <a:solidFill>
            <a:schemeClr val="dk1">
              <a:tint val="6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357" autoAdjust="0"/>
    <p:restoredTop sz="82104" autoAdjust="0"/>
  </p:normalViewPr>
  <p:slideViewPr>
    <p:cSldViewPr snapToGrid="0">
      <p:cViewPr varScale="1">
        <p:scale>
          <a:sx n="60" d="100"/>
          <a:sy n="60" d="100"/>
        </p:scale>
        <p:origin x="1350" y="204"/>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p:cViewPr varScale="1">
        <p:scale>
          <a:sx n="92" d="100"/>
          <a:sy n="92" d="100"/>
        </p:scale>
        <p:origin x="2528" y="1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F7B506-8E06-2A4F-BA08-2E280AEA4898}"/>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E2C546C-4C08-E24E-8C6E-A10EF590149A}"/>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A514BB71-8C42-0B4D-8EEB-87AC7E08BE5F}" type="datetimeFigureOut">
              <a:rPr lang="en-US" smtClean="0"/>
              <a:t>3/28/2022</a:t>
            </a:fld>
            <a:endParaRPr lang="en-US"/>
          </a:p>
        </p:txBody>
      </p:sp>
      <p:sp>
        <p:nvSpPr>
          <p:cNvPr id="4" name="Footer Placeholder 3">
            <a:extLst>
              <a:ext uri="{FF2B5EF4-FFF2-40B4-BE49-F238E27FC236}">
                <a16:creationId xmlns:a16="http://schemas.microsoft.com/office/drawing/2014/main" id="{85C50B1B-5CF8-D84B-B90D-F82D6D7E8D9B}"/>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9A034A09-1081-0C42-81DD-1C02304B3677}"/>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CCAB6846-23F9-D641-9026-CCA5BF62C75A}" type="slidenum">
              <a:rPr lang="en-US" smtClean="0"/>
              <a:t>‹#›</a:t>
            </a:fld>
            <a:endParaRPr lang="en-US"/>
          </a:p>
        </p:txBody>
      </p:sp>
    </p:spTree>
    <p:extLst>
      <p:ext uri="{BB962C8B-B14F-4D97-AF65-F5344CB8AC3E}">
        <p14:creationId xmlns:p14="http://schemas.microsoft.com/office/powerpoint/2010/main" val="22723733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37A2722-F54D-4378-9A73-19AF178A1A98}" type="datetimeFigureOut">
              <a:rPr lang="en-US" smtClean="0"/>
              <a:t>3/28/2022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A4873168-58D0-4A96-B908-3C07084FF353}" type="slidenum">
              <a:rPr lang="en-US" smtClean="0"/>
              <a:t>‹#›</a:t>
            </a:fld>
            <a:endParaRPr lang="en-US"/>
          </a:p>
        </p:txBody>
      </p:sp>
    </p:spTree>
    <p:extLst>
      <p:ext uri="{BB962C8B-B14F-4D97-AF65-F5344CB8AC3E}">
        <p14:creationId xmlns:p14="http://schemas.microsoft.com/office/powerpoint/2010/main" val="5134652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4873168-58D0-4A96-B908-3C07084FF353}" type="slidenum">
              <a:rPr lang="en-US" smtClean="0"/>
              <a:t>1</a:t>
            </a:fld>
            <a:endParaRPr lang="en-US"/>
          </a:p>
        </p:txBody>
      </p:sp>
    </p:spTree>
    <p:extLst>
      <p:ext uri="{BB962C8B-B14F-4D97-AF65-F5344CB8AC3E}">
        <p14:creationId xmlns:p14="http://schemas.microsoft.com/office/powerpoint/2010/main" val="3426272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A4873168-58D0-4A96-B908-3C07084FF353}" type="slidenum">
              <a:rPr lang="en-US" smtClean="0"/>
              <a:t>10</a:t>
            </a:fld>
            <a:endParaRPr lang="en-US"/>
          </a:p>
        </p:txBody>
      </p:sp>
    </p:spTree>
    <p:extLst>
      <p:ext uri="{BB962C8B-B14F-4D97-AF65-F5344CB8AC3E}">
        <p14:creationId xmlns:p14="http://schemas.microsoft.com/office/powerpoint/2010/main" val="9726219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a:extLst>
              <a:ext uri="{FF2B5EF4-FFF2-40B4-BE49-F238E27FC236}">
                <a16:creationId xmlns:a16="http://schemas.microsoft.com/office/drawing/2014/main" id="{BD82CA7E-AF40-DE46-9179-33F16E6F3CD7}"/>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baseline="-25000">
                <a:solidFill>
                  <a:schemeClr val="tx1"/>
                </a:solidFill>
                <a:latin typeface="Arial" panose="020B0604020202020204" pitchFamily="34" charset="0"/>
                <a:ea typeface="ＭＳ Ｐゴシック" panose="020B0600070205080204" pitchFamily="34" charset="-128"/>
              </a:defRPr>
            </a:lvl1pPr>
            <a:lvl2pPr marL="742950" indent="-285750" defTabSz="989013">
              <a:defRPr baseline="-25000">
                <a:solidFill>
                  <a:schemeClr val="tx1"/>
                </a:solidFill>
                <a:latin typeface="Arial" panose="020B0604020202020204" pitchFamily="34" charset="0"/>
                <a:ea typeface="ＭＳ Ｐゴシック" panose="020B0600070205080204" pitchFamily="34" charset="-128"/>
              </a:defRPr>
            </a:lvl2pPr>
            <a:lvl3pPr marL="1143000" indent="-228600" defTabSz="989013">
              <a:defRPr baseline="-25000">
                <a:solidFill>
                  <a:schemeClr val="tx1"/>
                </a:solidFill>
                <a:latin typeface="Arial" panose="020B0604020202020204" pitchFamily="34" charset="0"/>
                <a:ea typeface="ＭＳ Ｐゴシック" panose="020B0600070205080204" pitchFamily="34" charset="-128"/>
              </a:defRPr>
            </a:lvl3pPr>
            <a:lvl4pPr marL="1600200" indent="-228600" defTabSz="989013">
              <a:defRPr baseline="-25000">
                <a:solidFill>
                  <a:schemeClr val="tx1"/>
                </a:solidFill>
                <a:latin typeface="Arial" panose="020B0604020202020204" pitchFamily="34" charset="0"/>
                <a:ea typeface="ＭＳ Ｐゴシック" panose="020B0600070205080204" pitchFamily="34" charset="-128"/>
              </a:defRPr>
            </a:lvl4pPr>
            <a:lvl5pPr marL="2057400" indent="-228600" defTabSz="989013">
              <a:defRPr baseline="-25000">
                <a:solidFill>
                  <a:schemeClr val="tx1"/>
                </a:solidFill>
                <a:latin typeface="Arial" panose="020B0604020202020204" pitchFamily="34" charset="0"/>
                <a:ea typeface="ＭＳ Ｐゴシック" panose="020B0600070205080204" pitchFamily="34" charset="-128"/>
              </a:defRPr>
            </a:lvl5pPr>
            <a:lvl6pPr marL="25146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E53C7241-ABD8-3C45-B676-CDED16845EA9}" type="slidenum">
              <a:rPr lang="en-US" altLang="en-US" baseline="0" smtClean="0"/>
              <a:pPr/>
              <a:t>11</a:t>
            </a:fld>
            <a:endParaRPr lang="en-US" altLang="en-US" baseline="0"/>
          </a:p>
        </p:txBody>
      </p:sp>
      <p:sp>
        <p:nvSpPr>
          <p:cNvPr id="38915" name="Rectangle 2">
            <a:extLst>
              <a:ext uri="{FF2B5EF4-FFF2-40B4-BE49-F238E27FC236}">
                <a16:creationId xmlns:a16="http://schemas.microsoft.com/office/drawing/2014/main" id="{60897F4A-7E73-8442-BA08-950EE6279D00}"/>
              </a:ext>
            </a:extLst>
          </p:cNvPr>
          <p:cNvSpPr>
            <a:spLocks noGrp="1" noRot="1" noChangeAspect="1" noChangeArrowheads="1" noTextEdit="1"/>
          </p:cNvSpPr>
          <p:nvPr>
            <p:ph type="sldImg"/>
          </p:nvPr>
        </p:nvSpPr>
        <p:spPr>
          <a:ln/>
        </p:spPr>
      </p:sp>
      <p:sp>
        <p:nvSpPr>
          <p:cNvPr id="38916" name="Rectangle 3">
            <a:extLst>
              <a:ext uri="{FF2B5EF4-FFF2-40B4-BE49-F238E27FC236}">
                <a16:creationId xmlns:a16="http://schemas.microsoft.com/office/drawing/2014/main" id="{3970AF13-8DE6-FF46-BADA-3130C47EBD49}"/>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27728864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A4873168-58D0-4A96-B908-3C07084FF353}" type="slidenum">
              <a:rPr lang="en-US" smtClean="0"/>
              <a:t>12</a:t>
            </a:fld>
            <a:endParaRPr lang="en-US"/>
          </a:p>
        </p:txBody>
      </p:sp>
    </p:spTree>
    <p:extLst>
      <p:ext uri="{BB962C8B-B14F-4D97-AF65-F5344CB8AC3E}">
        <p14:creationId xmlns:p14="http://schemas.microsoft.com/office/powerpoint/2010/main" val="7516069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A4873168-58D0-4A96-B908-3C07084FF353}" type="slidenum">
              <a:rPr lang="en-US" smtClean="0"/>
              <a:t>13</a:t>
            </a:fld>
            <a:endParaRPr lang="en-US"/>
          </a:p>
        </p:txBody>
      </p:sp>
    </p:spTree>
    <p:extLst>
      <p:ext uri="{BB962C8B-B14F-4D97-AF65-F5344CB8AC3E}">
        <p14:creationId xmlns:p14="http://schemas.microsoft.com/office/powerpoint/2010/main" val="24258824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A4873168-58D0-4A96-B908-3C07084FF353}" type="slidenum">
              <a:rPr lang="en-US" smtClean="0"/>
              <a:t>14</a:t>
            </a:fld>
            <a:endParaRPr lang="en-US"/>
          </a:p>
        </p:txBody>
      </p:sp>
    </p:spTree>
    <p:extLst>
      <p:ext uri="{BB962C8B-B14F-4D97-AF65-F5344CB8AC3E}">
        <p14:creationId xmlns:p14="http://schemas.microsoft.com/office/powerpoint/2010/main" val="1319842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CA30AC4-939B-1A4B-9624-CE4EB055C017}"/>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35831126-E8EF-2E4C-BEC1-7DCA966B22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6868" name="Slide Number Placeholder 3">
            <a:extLst>
              <a:ext uri="{FF2B5EF4-FFF2-40B4-BE49-F238E27FC236}">
                <a16:creationId xmlns:a16="http://schemas.microsoft.com/office/drawing/2014/main" id="{67F85408-EDDD-6949-A844-3A01C89846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baseline="-25000">
                <a:solidFill>
                  <a:schemeClr val="tx1"/>
                </a:solidFill>
                <a:latin typeface="Arial" panose="020B0604020202020204" pitchFamily="34" charset="0"/>
                <a:ea typeface="ＭＳ Ｐゴシック" panose="020B0600070205080204" pitchFamily="34" charset="-128"/>
              </a:defRPr>
            </a:lvl1pPr>
            <a:lvl2pPr marL="742950" indent="-285750" defTabSz="989013">
              <a:defRPr baseline="-25000">
                <a:solidFill>
                  <a:schemeClr val="tx1"/>
                </a:solidFill>
                <a:latin typeface="Arial" panose="020B0604020202020204" pitchFamily="34" charset="0"/>
                <a:ea typeface="ＭＳ Ｐゴシック" panose="020B0600070205080204" pitchFamily="34" charset="-128"/>
              </a:defRPr>
            </a:lvl2pPr>
            <a:lvl3pPr marL="1143000" indent="-228600" defTabSz="989013">
              <a:defRPr baseline="-25000">
                <a:solidFill>
                  <a:schemeClr val="tx1"/>
                </a:solidFill>
                <a:latin typeface="Arial" panose="020B0604020202020204" pitchFamily="34" charset="0"/>
                <a:ea typeface="ＭＳ Ｐゴシック" panose="020B0600070205080204" pitchFamily="34" charset="-128"/>
              </a:defRPr>
            </a:lvl3pPr>
            <a:lvl4pPr marL="1600200" indent="-228600" defTabSz="989013">
              <a:defRPr baseline="-25000">
                <a:solidFill>
                  <a:schemeClr val="tx1"/>
                </a:solidFill>
                <a:latin typeface="Arial" panose="020B0604020202020204" pitchFamily="34" charset="0"/>
                <a:ea typeface="ＭＳ Ｐゴシック" panose="020B0600070205080204" pitchFamily="34" charset="-128"/>
              </a:defRPr>
            </a:lvl4pPr>
            <a:lvl5pPr marL="2057400" indent="-228600" defTabSz="989013">
              <a:defRPr baseline="-25000">
                <a:solidFill>
                  <a:schemeClr val="tx1"/>
                </a:solidFill>
                <a:latin typeface="Arial" panose="020B0604020202020204" pitchFamily="34" charset="0"/>
                <a:ea typeface="ＭＳ Ｐゴシック" panose="020B0600070205080204" pitchFamily="34" charset="-128"/>
              </a:defRPr>
            </a:lvl5pPr>
            <a:lvl6pPr marL="25146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5ED25A1D-7941-754C-BEE1-013CF42E05F2}" type="slidenum">
              <a:rPr lang="en-US" altLang="en-US" baseline="0" smtClean="0"/>
              <a:pPr/>
              <a:t>15</a:t>
            </a:fld>
            <a:endParaRPr lang="en-US" altLang="en-US" baseline="0"/>
          </a:p>
        </p:txBody>
      </p:sp>
    </p:spTree>
    <p:extLst>
      <p:ext uri="{BB962C8B-B14F-4D97-AF65-F5344CB8AC3E}">
        <p14:creationId xmlns:p14="http://schemas.microsoft.com/office/powerpoint/2010/main" val="8708364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A4873168-58D0-4A96-B908-3C07084FF353}" type="slidenum">
              <a:rPr lang="en-US" smtClean="0"/>
              <a:t>16</a:t>
            </a:fld>
            <a:endParaRPr lang="en-US"/>
          </a:p>
        </p:txBody>
      </p:sp>
    </p:spTree>
    <p:extLst>
      <p:ext uri="{BB962C8B-B14F-4D97-AF65-F5344CB8AC3E}">
        <p14:creationId xmlns:p14="http://schemas.microsoft.com/office/powerpoint/2010/main" val="18891311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g6bd56c9061_0_15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13" name="Google Shape;713;g6bd56c9061_0_15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1252936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A4873168-58D0-4A96-B908-3C07084FF353}" type="slidenum">
              <a:rPr lang="en-US" smtClean="0"/>
              <a:t>2</a:t>
            </a:fld>
            <a:endParaRPr lang="en-US"/>
          </a:p>
        </p:txBody>
      </p:sp>
    </p:spTree>
    <p:extLst>
      <p:ext uri="{BB962C8B-B14F-4D97-AF65-F5344CB8AC3E}">
        <p14:creationId xmlns:p14="http://schemas.microsoft.com/office/powerpoint/2010/main" val="35160083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A4873168-58D0-4A96-B908-3C07084FF353}" type="slidenum">
              <a:rPr lang="en-US" smtClean="0"/>
              <a:t>3</a:t>
            </a:fld>
            <a:endParaRPr lang="en-US"/>
          </a:p>
        </p:txBody>
      </p:sp>
    </p:spTree>
    <p:extLst>
      <p:ext uri="{BB962C8B-B14F-4D97-AF65-F5344CB8AC3E}">
        <p14:creationId xmlns:p14="http://schemas.microsoft.com/office/powerpoint/2010/main" val="494637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A4873168-58D0-4A96-B908-3C07084FF353}" type="slidenum">
              <a:rPr lang="en-US" smtClean="0"/>
              <a:t>4</a:t>
            </a:fld>
            <a:endParaRPr lang="en-US"/>
          </a:p>
        </p:txBody>
      </p:sp>
    </p:spTree>
    <p:extLst>
      <p:ext uri="{BB962C8B-B14F-4D97-AF65-F5344CB8AC3E}">
        <p14:creationId xmlns:p14="http://schemas.microsoft.com/office/powerpoint/2010/main" val="892668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A4873168-58D0-4A96-B908-3C07084FF353}" type="slidenum">
              <a:rPr lang="en-US" smtClean="0"/>
              <a:t>5</a:t>
            </a:fld>
            <a:endParaRPr lang="en-US"/>
          </a:p>
        </p:txBody>
      </p:sp>
    </p:spTree>
    <p:extLst>
      <p:ext uri="{BB962C8B-B14F-4D97-AF65-F5344CB8AC3E}">
        <p14:creationId xmlns:p14="http://schemas.microsoft.com/office/powerpoint/2010/main" val="3516008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A4873168-58D0-4A96-B908-3C07084FF353}" type="slidenum">
              <a:rPr lang="en-US" smtClean="0"/>
              <a:t>6</a:t>
            </a:fld>
            <a:endParaRPr lang="en-US"/>
          </a:p>
        </p:txBody>
      </p:sp>
    </p:spTree>
    <p:extLst>
      <p:ext uri="{BB962C8B-B14F-4D97-AF65-F5344CB8AC3E}">
        <p14:creationId xmlns:p14="http://schemas.microsoft.com/office/powerpoint/2010/main" val="116918952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a:extLst>
              <a:ext uri="{FF2B5EF4-FFF2-40B4-BE49-F238E27FC236}">
                <a16:creationId xmlns:a16="http://schemas.microsoft.com/office/drawing/2014/main" id="{ACA30AC4-939B-1A4B-9624-CE4EB055C017}"/>
              </a:ext>
            </a:extLst>
          </p:cNvPr>
          <p:cNvSpPr>
            <a:spLocks noGrp="1" noRot="1" noChangeAspect="1" noChangeArrowheads="1" noTextEdit="1"/>
          </p:cNvSpPr>
          <p:nvPr>
            <p:ph type="sldImg"/>
          </p:nvPr>
        </p:nvSpPr>
        <p:spPr>
          <a:ln/>
        </p:spPr>
      </p:sp>
      <p:sp>
        <p:nvSpPr>
          <p:cNvPr id="36867" name="Notes Placeholder 2">
            <a:extLst>
              <a:ext uri="{FF2B5EF4-FFF2-40B4-BE49-F238E27FC236}">
                <a16:creationId xmlns:a16="http://schemas.microsoft.com/office/drawing/2014/main" id="{35831126-E8EF-2E4C-BEC1-7DCA966B229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36868" name="Slide Number Placeholder 3">
            <a:extLst>
              <a:ext uri="{FF2B5EF4-FFF2-40B4-BE49-F238E27FC236}">
                <a16:creationId xmlns:a16="http://schemas.microsoft.com/office/drawing/2014/main" id="{67F85408-EDDD-6949-A844-3A01C89846FA}"/>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baseline="-25000">
                <a:solidFill>
                  <a:schemeClr val="tx1"/>
                </a:solidFill>
                <a:latin typeface="Arial" panose="020B0604020202020204" pitchFamily="34" charset="0"/>
                <a:ea typeface="ＭＳ Ｐゴシック" panose="020B0600070205080204" pitchFamily="34" charset="-128"/>
              </a:defRPr>
            </a:lvl1pPr>
            <a:lvl2pPr marL="742950" indent="-285750" defTabSz="989013">
              <a:defRPr baseline="-25000">
                <a:solidFill>
                  <a:schemeClr val="tx1"/>
                </a:solidFill>
                <a:latin typeface="Arial" panose="020B0604020202020204" pitchFamily="34" charset="0"/>
                <a:ea typeface="ＭＳ Ｐゴシック" panose="020B0600070205080204" pitchFamily="34" charset="-128"/>
              </a:defRPr>
            </a:lvl2pPr>
            <a:lvl3pPr marL="1143000" indent="-228600" defTabSz="989013">
              <a:defRPr baseline="-25000">
                <a:solidFill>
                  <a:schemeClr val="tx1"/>
                </a:solidFill>
                <a:latin typeface="Arial" panose="020B0604020202020204" pitchFamily="34" charset="0"/>
                <a:ea typeface="ＭＳ Ｐゴシック" panose="020B0600070205080204" pitchFamily="34" charset="-128"/>
              </a:defRPr>
            </a:lvl3pPr>
            <a:lvl4pPr marL="1600200" indent="-228600" defTabSz="989013">
              <a:defRPr baseline="-25000">
                <a:solidFill>
                  <a:schemeClr val="tx1"/>
                </a:solidFill>
                <a:latin typeface="Arial" panose="020B0604020202020204" pitchFamily="34" charset="0"/>
                <a:ea typeface="ＭＳ Ｐゴシック" panose="020B0600070205080204" pitchFamily="34" charset="-128"/>
              </a:defRPr>
            </a:lvl4pPr>
            <a:lvl5pPr marL="2057400" indent="-228600" defTabSz="989013">
              <a:defRPr baseline="-25000">
                <a:solidFill>
                  <a:schemeClr val="tx1"/>
                </a:solidFill>
                <a:latin typeface="Arial" panose="020B0604020202020204" pitchFamily="34" charset="0"/>
                <a:ea typeface="ＭＳ Ｐゴシック" panose="020B0600070205080204" pitchFamily="34" charset="-128"/>
              </a:defRPr>
            </a:lvl5pPr>
            <a:lvl6pPr marL="25146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5ED25A1D-7941-754C-BEE1-013CF42E05F2}" type="slidenum">
              <a:rPr lang="en-US" altLang="en-US" baseline="0" smtClean="0"/>
              <a:pPr/>
              <a:t>7</a:t>
            </a:fld>
            <a:endParaRPr lang="en-US" altLang="en-US" baseline="0"/>
          </a:p>
        </p:txBody>
      </p:sp>
    </p:spTree>
    <p:extLst>
      <p:ext uri="{BB962C8B-B14F-4D97-AF65-F5344CB8AC3E}">
        <p14:creationId xmlns:p14="http://schemas.microsoft.com/office/powerpoint/2010/main" val="24495459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a:extLst>
              <a:ext uri="{FF2B5EF4-FFF2-40B4-BE49-F238E27FC236}">
                <a16:creationId xmlns:a16="http://schemas.microsoft.com/office/drawing/2014/main" id="{CF6C8460-0872-024B-8D78-B05E09D8DF93}"/>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89013">
              <a:defRPr baseline="-25000">
                <a:solidFill>
                  <a:schemeClr val="tx1"/>
                </a:solidFill>
                <a:latin typeface="Arial" panose="020B0604020202020204" pitchFamily="34" charset="0"/>
                <a:ea typeface="ＭＳ Ｐゴシック" panose="020B0600070205080204" pitchFamily="34" charset="-128"/>
              </a:defRPr>
            </a:lvl1pPr>
            <a:lvl2pPr marL="742950" indent="-285750" defTabSz="989013">
              <a:defRPr baseline="-25000">
                <a:solidFill>
                  <a:schemeClr val="tx1"/>
                </a:solidFill>
                <a:latin typeface="Arial" panose="020B0604020202020204" pitchFamily="34" charset="0"/>
                <a:ea typeface="ＭＳ Ｐゴシック" panose="020B0600070205080204" pitchFamily="34" charset="-128"/>
              </a:defRPr>
            </a:lvl2pPr>
            <a:lvl3pPr marL="1143000" indent="-228600" defTabSz="989013">
              <a:defRPr baseline="-25000">
                <a:solidFill>
                  <a:schemeClr val="tx1"/>
                </a:solidFill>
                <a:latin typeface="Arial" panose="020B0604020202020204" pitchFamily="34" charset="0"/>
                <a:ea typeface="ＭＳ Ｐゴシック" panose="020B0600070205080204" pitchFamily="34" charset="-128"/>
              </a:defRPr>
            </a:lvl3pPr>
            <a:lvl4pPr marL="1600200" indent="-228600" defTabSz="989013">
              <a:defRPr baseline="-25000">
                <a:solidFill>
                  <a:schemeClr val="tx1"/>
                </a:solidFill>
                <a:latin typeface="Arial" panose="020B0604020202020204" pitchFamily="34" charset="0"/>
                <a:ea typeface="ＭＳ Ｐゴシック" panose="020B0600070205080204" pitchFamily="34" charset="-128"/>
              </a:defRPr>
            </a:lvl4pPr>
            <a:lvl5pPr marL="2057400" indent="-228600" defTabSz="989013">
              <a:defRPr baseline="-25000">
                <a:solidFill>
                  <a:schemeClr val="tx1"/>
                </a:solidFill>
                <a:latin typeface="Arial" panose="020B0604020202020204" pitchFamily="34" charset="0"/>
                <a:ea typeface="ＭＳ Ｐゴシック" panose="020B0600070205080204" pitchFamily="34" charset="-128"/>
              </a:defRPr>
            </a:lvl5pPr>
            <a:lvl6pPr marL="25146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6pPr>
            <a:lvl7pPr marL="29718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7pPr>
            <a:lvl8pPr marL="34290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8pPr>
            <a:lvl9pPr marL="3886200" indent="-228600" defTabSz="989013" eaLnBrk="0" fontAlgn="base" hangingPunct="0">
              <a:spcBef>
                <a:spcPct val="0"/>
              </a:spcBef>
              <a:spcAft>
                <a:spcPct val="0"/>
              </a:spcAft>
              <a:defRPr baseline="-25000">
                <a:solidFill>
                  <a:schemeClr val="tx1"/>
                </a:solidFill>
                <a:latin typeface="Arial" panose="020B0604020202020204" pitchFamily="34" charset="0"/>
                <a:ea typeface="ＭＳ Ｐゴシック" panose="020B0600070205080204" pitchFamily="34" charset="-128"/>
              </a:defRPr>
            </a:lvl9pPr>
          </a:lstStyle>
          <a:p>
            <a:fld id="{631D7D14-D2EA-C14B-B37D-03296DFFD4E2}" type="slidenum">
              <a:rPr lang="en-US" altLang="en-US" baseline="0" smtClean="0"/>
              <a:pPr/>
              <a:t>8</a:t>
            </a:fld>
            <a:endParaRPr lang="en-US" altLang="en-US" baseline="0"/>
          </a:p>
        </p:txBody>
      </p:sp>
      <p:sp>
        <p:nvSpPr>
          <p:cNvPr id="43011" name="Rectangle 2">
            <a:extLst>
              <a:ext uri="{FF2B5EF4-FFF2-40B4-BE49-F238E27FC236}">
                <a16:creationId xmlns:a16="http://schemas.microsoft.com/office/drawing/2014/main" id="{43346EA5-16B0-A448-8731-1A7DBCF8E82F}"/>
              </a:ext>
            </a:extLst>
          </p:cNvPr>
          <p:cNvSpPr>
            <a:spLocks noGrp="1" noRot="1" noChangeAspect="1" noChangeArrowheads="1" noTextEdit="1"/>
          </p:cNvSpPr>
          <p:nvPr>
            <p:ph type="sldImg"/>
          </p:nvPr>
        </p:nvSpPr>
        <p:spPr>
          <a:ln/>
        </p:spPr>
      </p:sp>
      <p:sp>
        <p:nvSpPr>
          <p:cNvPr id="43012" name="Rectangle 3">
            <a:extLst>
              <a:ext uri="{FF2B5EF4-FFF2-40B4-BE49-F238E27FC236}">
                <a16:creationId xmlns:a16="http://schemas.microsoft.com/office/drawing/2014/main" id="{1E723FAD-DF3E-6B42-AEC9-2A299B14B72E}"/>
              </a:ext>
            </a:extLst>
          </p:cNvPr>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Tree>
    <p:extLst>
      <p:ext uri="{BB962C8B-B14F-4D97-AF65-F5344CB8AC3E}">
        <p14:creationId xmlns:p14="http://schemas.microsoft.com/office/powerpoint/2010/main" val="1924637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altLang="en-US" dirty="0">
              <a:latin typeface="Arial" panose="020B0604020202020204" pitchFamily="34" charset="0"/>
              <a:ea typeface="ＭＳ Ｐゴシック" panose="020B0600070205080204" pitchFamily="34" charset="-128"/>
              <a:cs typeface="Arial" panose="020B0604020202020204" pitchFamily="34" charset="0"/>
            </a:endParaRPr>
          </a:p>
        </p:txBody>
      </p:sp>
      <p:sp>
        <p:nvSpPr>
          <p:cNvPr id="4" name="Slide Number Placeholder 3"/>
          <p:cNvSpPr>
            <a:spLocks noGrp="1"/>
          </p:cNvSpPr>
          <p:nvPr>
            <p:ph type="sldNum" sz="quarter" idx="5"/>
          </p:nvPr>
        </p:nvSpPr>
        <p:spPr/>
        <p:txBody>
          <a:bodyPr/>
          <a:lstStyle/>
          <a:p>
            <a:fld id="{A4873168-58D0-4A96-B908-3C07084FF353}" type="slidenum">
              <a:rPr lang="en-US" smtClean="0"/>
              <a:t>9</a:t>
            </a:fld>
            <a:endParaRPr lang="en-US"/>
          </a:p>
        </p:txBody>
      </p:sp>
    </p:spTree>
    <p:extLst>
      <p:ext uri="{BB962C8B-B14F-4D97-AF65-F5344CB8AC3E}">
        <p14:creationId xmlns:p14="http://schemas.microsoft.com/office/powerpoint/2010/main" val="32623581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shadeToTitle="1">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2209800" y="4464028"/>
            <a:ext cx="9144000" cy="1641490"/>
          </a:xfrm>
        </p:spPr>
        <p:txBody>
          <a:bodyPr wrap="none" anchor="t">
            <a:normAutofit/>
          </a:bodyPr>
          <a:lstStyle>
            <a:lvl1pPr algn="r">
              <a:defRPr sz="7200" b="0" spc="-300">
                <a:solidFill>
                  <a:schemeClr val="bg1">
                    <a:lumMod val="65000"/>
                    <a:lumOff val="35000"/>
                  </a:schemeClr>
                </a:solidFill>
                <a:effectLst>
                  <a:outerShdw blurRad="469900" dist="342900" dir="5400000" sy="-20000" rotWithShape="0">
                    <a:prstClr val="black">
                      <a:alpha val="66000"/>
                    </a:prstClr>
                  </a:outerShdw>
                </a:effectLst>
                <a:latin typeface="Montserrat" pitchFamily="2" charset="77"/>
              </a:defRPr>
            </a:lvl1pPr>
          </a:lstStyle>
          <a:p>
            <a:r>
              <a:rPr lang="en-US" dirty="0"/>
              <a:t>CLICK TO EDIT MASTER TITLE STYLE</a:t>
            </a:r>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solidFill>
                  <a:schemeClr val="bg1">
                    <a:lumMod val="65000"/>
                    <a:lumOff val="3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7" name="Date Placeholder 6"/>
          <p:cNvSpPr>
            <a:spLocks noGrp="1"/>
          </p:cNvSpPr>
          <p:nvPr>
            <p:ph type="dt" sz="half" idx="10"/>
          </p:nvPr>
        </p:nvSpPr>
        <p:spPr/>
        <p:txBody>
          <a:bodyPr/>
          <a:lstStyle/>
          <a:p>
            <a:fld id="{5F6B9003-0266-4B22-9A36-E17BBBC7DD2F}"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7B9A0E-165D-48B1-90D2-359E7D6F25F9}" type="slidenum">
              <a:rPr lang="en-US" smtClean="0"/>
              <a:t>‹#›</a:t>
            </a:fld>
            <a:endParaRPr lang="en-US" dirty="0"/>
          </a:p>
        </p:txBody>
      </p:sp>
    </p:spTree>
    <p:extLst>
      <p:ext uri="{BB962C8B-B14F-4D97-AF65-F5344CB8AC3E}">
        <p14:creationId xmlns:p14="http://schemas.microsoft.com/office/powerpoint/2010/main" val="332893926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6B9003-0266-4B22-9A36-E17BBBC7DD2F}"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B9A0E-165D-48B1-90D2-359E7D6F25F9}" type="slidenum">
              <a:rPr lang="en-US" smtClean="0"/>
              <a:t>‹#›</a:t>
            </a:fld>
            <a:endParaRPr lang="en-US"/>
          </a:p>
        </p:txBody>
      </p:sp>
    </p:spTree>
    <p:extLst>
      <p:ext uri="{BB962C8B-B14F-4D97-AF65-F5344CB8AC3E}">
        <p14:creationId xmlns:p14="http://schemas.microsoft.com/office/powerpoint/2010/main" val="49190644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6B9003-0266-4B22-9A36-E17BBBC7DD2F}"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B9A0E-165D-48B1-90D2-359E7D6F25F9}" type="slidenum">
              <a:rPr lang="en-US" smtClean="0"/>
              <a:t>‹#›</a:t>
            </a:fld>
            <a:endParaRPr lang="en-US"/>
          </a:p>
        </p:txBody>
      </p:sp>
    </p:spTree>
    <p:extLst>
      <p:ext uri="{BB962C8B-B14F-4D97-AF65-F5344CB8AC3E}">
        <p14:creationId xmlns:p14="http://schemas.microsoft.com/office/powerpoint/2010/main" val="1947325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6B9003-0266-4B22-9A36-E17BBBC7DD2F}"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B9A0E-165D-48B1-90D2-359E7D6F25F9}"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30410710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6B9003-0266-4B22-9A36-E17BBBC7DD2F}"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B9A0E-165D-48B1-90D2-359E7D6F25F9}" type="slidenum">
              <a:rPr lang="en-US" smtClean="0"/>
              <a:t>‹#›</a:t>
            </a:fld>
            <a:endParaRPr lang="en-US"/>
          </a:p>
        </p:txBody>
      </p:sp>
    </p:spTree>
    <p:extLst>
      <p:ext uri="{BB962C8B-B14F-4D97-AF65-F5344CB8AC3E}">
        <p14:creationId xmlns:p14="http://schemas.microsoft.com/office/powerpoint/2010/main" val="53616863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F6B9003-0266-4B22-9A36-E17BBBC7DD2F}"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7B9A0E-165D-48B1-90D2-359E7D6F25F9}" type="slidenum">
              <a:rPr lang="en-US" smtClean="0"/>
              <a:t>‹#›</a:t>
            </a:fld>
            <a:endParaRPr lang="en-US"/>
          </a:p>
        </p:txBody>
      </p:sp>
    </p:spTree>
    <p:extLst>
      <p:ext uri="{BB962C8B-B14F-4D97-AF65-F5344CB8AC3E}">
        <p14:creationId xmlns:p14="http://schemas.microsoft.com/office/powerpoint/2010/main" val="53499940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5F6B9003-0266-4B22-9A36-E17BBBC7DD2F}"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7B9A0E-165D-48B1-90D2-359E7D6F25F9}" type="slidenum">
              <a:rPr lang="en-US" smtClean="0"/>
              <a:t>‹#›</a:t>
            </a:fld>
            <a:endParaRPr lang="en-US"/>
          </a:p>
        </p:txBody>
      </p:sp>
    </p:spTree>
    <p:extLst>
      <p:ext uri="{BB962C8B-B14F-4D97-AF65-F5344CB8AC3E}">
        <p14:creationId xmlns:p14="http://schemas.microsoft.com/office/powerpoint/2010/main" val="16447015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6B9003-0266-4B22-9A36-E17BBBC7DD2F}"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B9A0E-165D-48B1-90D2-359E7D6F25F9}" type="slidenum">
              <a:rPr lang="en-US" smtClean="0"/>
              <a:t>‹#›</a:t>
            </a:fld>
            <a:endParaRPr lang="en-US"/>
          </a:p>
        </p:txBody>
      </p:sp>
    </p:spTree>
    <p:extLst>
      <p:ext uri="{BB962C8B-B14F-4D97-AF65-F5344CB8AC3E}">
        <p14:creationId xmlns:p14="http://schemas.microsoft.com/office/powerpoint/2010/main" val="172288962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6B9003-0266-4B22-9A36-E17BBBC7DD2F}"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7B9A0E-165D-48B1-90D2-359E7D6F25F9}" type="slidenum">
              <a:rPr lang="en-US" smtClean="0"/>
              <a:t>‹#›</a:t>
            </a:fld>
            <a:endParaRPr lang="en-US"/>
          </a:p>
        </p:txBody>
      </p:sp>
    </p:spTree>
    <p:extLst>
      <p:ext uri="{BB962C8B-B14F-4D97-AF65-F5344CB8AC3E}">
        <p14:creationId xmlns:p14="http://schemas.microsoft.com/office/powerpoint/2010/main" val="6845157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cstate="screen">
            <a:alphaModFix/>
            <a:extLst>
              <a:ext uri="{28A0092B-C50C-407E-A947-70E740481C1C}">
                <a14:useLocalDpi xmlns:a14="http://schemas.microsoft.com/office/drawing/2010/main"/>
              </a:ext>
            </a:extLst>
          </a:blip>
          <a:stretch>
            <a:fillRect/>
          </a:stretch>
        </a:blipFill>
        <a:effectLst/>
      </p:bgPr>
    </p:bg>
    <p:spTree>
      <p:nvGrpSpPr>
        <p:cNvPr id="1" name="Shape 70"/>
        <p:cNvGrpSpPr/>
        <p:nvPr/>
      </p:nvGrpSpPr>
      <p:grpSpPr>
        <a:xfrm>
          <a:off x="0" y="0"/>
          <a:ext cx="0" cy="0"/>
          <a:chOff x="0" y="0"/>
          <a:chExt cx="0" cy="0"/>
        </a:xfrm>
      </p:grpSpPr>
      <p:sp>
        <p:nvSpPr>
          <p:cNvPr id="71" name="Google Shape;71;p11"/>
          <p:cNvSpPr txBox="1">
            <a:spLocks noGrp="1"/>
          </p:cNvSpPr>
          <p:nvPr>
            <p:ph type="subTitle" idx="1"/>
          </p:nvPr>
        </p:nvSpPr>
        <p:spPr>
          <a:xfrm>
            <a:off x="1549900" y="3945700"/>
            <a:ext cx="9092000" cy="662400"/>
          </a:xfrm>
          <a:prstGeom prst="rect">
            <a:avLst/>
          </a:prstGeom>
          <a:noFill/>
        </p:spPr>
        <p:txBody>
          <a:bodyPr spcFirstLastPara="1" wrap="square" lIns="91425" tIns="91425" rIns="91425" bIns="91425" anchor="t" anchorCtr="0">
            <a:noAutofit/>
          </a:bodyPr>
          <a:lstStyle>
            <a:lvl1pPr lvl="0" algn="ctr" rtl="0">
              <a:lnSpc>
                <a:spcPct val="100000"/>
              </a:lnSpc>
              <a:spcBef>
                <a:spcPts val="0"/>
              </a:spcBef>
              <a:spcAft>
                <a:spcPts val="0"/>
              </a:spcAft>
              <a:buClr>
                <a:schemeClr val="dk2"/>
              </a:buClr>
              <a:buSzPts val="1200"/>
              <a:buNone/>
              <a:defRPr sz="2133">
                <a:solidFill>
                  <a:schemeClr val="dk1"/>
                </a:solidFill>
              </a:defRPr>
            </a:lvl1pPr>
            <a:lvl2pPr lvl="1" algn="ctr" rtl="0">
              <a:lnSpc>
                <a:spcPct val="100000"/>
              </a:lnSpc>
              <a:spcBef>
                <a:spcPts val="0"/>
              </a:spcBef>
              <a:spcAft>
                <a:spcPts val="0"/>
              </a:spcAft>
              <a:buClr>
                <a:schemeClr val="dk2"/>
              </a:buClr>
              <a:buSzPts val="1200"/>
              <a:buNone/>
              <a:defRPr sz="1600">
                <a:solidFill>
                  <a:schemeClr val="dk2"/>
                </a:solidFill>
              </a:defRPr>
            </a:lvl2pPr>
            <a:lvl3pPr lvl="2" algn="ctr" rtl="0">
              <a:lnSpc>
                <a:spcPct val="100000"/>
              </a:lnSpc>
              <a:spcBef>
                <a:spcPts val="0"/>
              </a:spcBef>
              <a:spcAft>
                <a:spcPts val="0"/>
              </a:spcAft>
              <a:buClr>
                <a:schemeClr val="dk2"/>
              </a:buClr>
              <a:buSzPts val="1200"/>
              <a:buNone/>
              <a:defRPr sz="1600">
                <a:solidFill>
                  <a:schemeClr val="dk2"/>
                </a:solidFill>
              </a:defRPr>
            </a:lvl3pPr>
            <a:lvl4pPr lvl="3" algn="ctr" rtl="0">
              <a:lnSpc>
                <a:spcPct val="100000"/>
              </a:lnSpc>
              <a:spcBef>
                <a:spcPts val="0"/>
              </a:spcBef>
              <a:spcAft>
                <a:spcPts val="0"/>
              </a:spcAft>
              <a:buClr>
                <a:schemeClr val="dk2"/>
              </a:buClr>
              <a:buSzPts val="1200"/>
              <a:buNone/>
              <a:defRPr sz="1600">
                <a:solidFill>
                  <a:schemeClr val="dk2"/>
                </a:solidFill>
              </a:defRPr>
            </a:lvl4pPr>
            <a:lvl5pPr lvl="4" algn="ctr" rtl="0">
              <a:lnSpc>
                <a:spcPct val="100000"/>
              </a:lnSpc>
              <a:spcBef>
                <a:spcPts val="0"/>
              </a:spcBef>
              <a:spcAft>
                <a:spcPts val="0"/>
              </a:spcAft>
              <a:buClr>
                <a:schemeClr val="dk2"/>
              </a:buClr>
              <a:buSzPts val="1200"/>
              <a:buNone/>
              <a:defRPr sz="1600">
                <a:solidFill>
                  <a:schemeClr val="dk2"/>
                </a:solidFill>
              </a:defRPr>
            </a:lvl5pPr>
            <a:lvl6pPr lvl="5" algn="ctr" rtl="0">
              <a:lnSpc>
                <a:spcPct val="100000"/>
              </a:lnSpc>
              <a:spcBef>
                <a:spcPts val="0"/>
              </a:spcBef>
              <a:spcAft>
                <a:spcPts val="0"/>
              </a:spcAft>
              <a:buClr>
                <a:schemeClr val="dk2"/>
              </a:buClr>
              <a:buSzPts val="1200"/>
              <a:buNone/>
              <a:defRPr sz="1600">
                <a:solidFill>
                  <a:schemeClr val="dk2"/>
                </a:solidFill>
              </a:defRPr>
            </a:lvl6pPr>
            <a:lvl7pPr lvl="6" algn="ctr" rtl="0">
              <a:lnSpc>
                <a:spcPct val="100000"/>
              </a:lnSpc>
              <a:spcBef>
                <a:spcPts val="0"/>
              </a:spcBef>
              <a:spcAft>
                <a:spcPts val="0"/>
              </a:spcAft>
              <a:buClr>
                <a:schemeClr val="dk2"/>
              </a:buClr>
              <a:buSzPts val="1200"/>
              <a:buNone/>
              <a:defRPr sz="1600">
                <a:solidFill>
                  <a:schemeClr val="dk2"/>
                </a:solidFill>
              </a:defRPr>
            </a:lvl7pPr>
            <a:lvl8pPr lvl="7" algn="ctr" rtl="0">
              <a:lnSpc>
                <a:spcPct val="100000"/>
              </a:lnSpc>
              <a:spcBef>
                <a:spcPts val="0"/>
              </a:spcBef>
              <a:spcAft>
                <a:spcPts val="0"/>
              </a:spcAft>
              <a:buClr>
                <a:schemeClr val="dk2"/>
              </a:buClr>
              <a:buSzPts val="1200"/>
              <a:buNone/>
              <a:defRPr sz="1600">
                <a:solidFill>
                  <a:schemeClr val="dk2"/>
                </a:solidFill>
              </a:defRPr>
            </a:lvl8pPr>
            <a:lvl9pPr lvl="8" algn="ctr" rtl="0">
              <a:lnSpc>
                <a:spcPct val="100000"/>
              </a:lnSpc>
              <a:spcBef>
                <a:spcPts val="0"/>
              </a:spcBef>
              <a:spcAft>
                <a:spcPts val="0"/>
              </a:spcAft>
              <a:buClr>
                <a:schemeClr val="dk2"/>
              </a:buClr>
              <a:buSzPts val="1200"/>
              <a:buNone/>
              <a:defRPr sz="1600">
                <a:solidFill>
                  <a:schemeClr val="dk2"/>
                </a:solidFill>
              </a:defRPr>
            </a:lvl9pPr>
          </a:lstStyle>
          <a:p>
            <a:endParaRPr/>
          </a:p>
        </p:txBody>
      </p:sp>
      <p:sp>
        <p:nvSpPr>
          <p:cNvPr id="72" name="Google Shape;72;p11"/>
          <p:cNvSpPr txBox="1">
            <a:spLocks noGrp="1"/>
          </p:cNvSpPr>
          <p:nvPr>
            <p:ph type="title" hasCustomPrompt="1"/>
          </p:nvPr>
        </p:nvSpPr>
        <p:spPr>
          <a:xfrm>
            <a:off x="1550000" y="2316000"/>
            <a:ext cx="9092000" cy="1473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FFFFFF"/>
              </a:buClr>
              <a:buSzPts val="9600"/>
              <a:buNone/>
              <a:defRPr sz="12800">
                <a:solidFill>
                  <a:schemeClr val="dk1"/>
                </a:solidFill>
              </a:defRPr>
            </a:lvl1pPr>
            <a:lvl2pPr lvl="1" algn="ctr" rtl="0">
              <a:spcBef>
                <a:spcPts val="0"/>
              </a:spcBef>
              <a:spcAft>
                <a:spcPts val="0"/>
              </a:spcAft>
              <a:buClr>
                <a:srgbClr val="FFFFFF"/>
              </a:buClr>
              <a:buSzPts val="9600"/>
              <a:buFont typeface="Fira Sans Extra Condensed Medium"/>
              <a:buNone/>
              <a:defRPr sz="12800">
                <a:solidFill>
                  <a:srgbClr val="FFFFFF"/>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FFFFFF"/>
              </a:buClr>
              <a:buSzPts val="9600"/>
              <a:buFont typeface="Fira Sans Extra Condensed Medium"/>
              <a:buNone/>
              <a:defRPr sz="12800">
                <a:solidFill>
                  <a:srgbClr val="FFFFFF"/>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FFFFFF"/>
              </a:buClr>
              <a:buSzPts val="9600"/>
              <a:buFont typeface="Fira Sans Extra Condensed Medium"/>
              <a:buNone/>
              <a:defRPr sz="12800">
                <a:solidFill>
                  <a:srgbClr val="FFFFFF"/>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FFFFFF"/>
              </a:buClr>
              <a:buSzPts val="9600"/>
              <a:buFont typeface="Fira Sans Extra Condensed Medium"/>
              <a:buNone/>
              <a:defRPr sz="12800">
                <a:solidFill>
                  <a:srgbClr val="FFFFFF"/>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FFFFFF"/>
              </a:buClr>
              <a:buSzPts val="9600"/>
              <a:buFont typeface="Fira Sans Extra Condensed Medium"/>
              <a:buNone/>
              <a:defRPr sz="12800">
                <a:solidFill>
                  <a:srgbClr val="FFFFFF"/>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FFFFFF"/>
              </a:buClr>
              <a:buSzPts val="9600"/>
              <a:buFont typeface="Fira Sans Extra Condensed Medium"/>
              <a:buNone/>
              <a:defRPr sz="12800">
                <a:solidFill>
                  <a:srgbClr val="FFFFFF"/>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FFFFFF"/>
              </a:buClr>
              <a:buSzPts val="9600"/>
              <a:buFont typeface="Fira Sans Extra Condensed Medium"/>
              <a:buNone/>
              <a:defRPr sz="12800">
                <a:solidFill>
                  <a:srgbClr val="FFFFFF"/>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FFFFFF"/>
              </a:buClr>
              <a:buSzPts val="9600"/>
              <a:buFont typeface="Fira Sans Extra Condensed Medium"/>
              <a:buNone/>
              <a:defRPr sz="12800">
                <a:solidFill>
                  <a:srgbClr val="FFFFFF"/>
                </a:solidFill>
                <a:latin typeface="Fira Sans Extra Condensed Medium"/>
                <a:ea typeface="Fira Sans Extra Condensed Medium"/>
                <a:cs typeface="Fira Sans Extra Condensed Medium"/>
                <a:sym typeface="Fira Sans Extra Condensed Medium"/>
              </a:defRPr>
            </a:lvl9pPr>
          </a:lstStyle>
          <a:p>
            <a:r>
              <a:t>xx%</a:t>
            </a:r>
          </a:p>
        </p:txBody>
      </p:sp>
    </p:spTree>
    <p:extLst>
      <p:ext uri="{BB962C8B-B14F-4D97-AF65-F5344CB8AC3E}">
        <p14:creationId xmlns:p14="http://schemas.microsoft.com/office/powerpoint/2010/main" val="4230966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lvl1pPr>
              <a:defRPr>
                <a:solidFill>
                  <a:schemeClr val="accent6"/>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F6B9003-0266-4B22-9A36-E17BBBC7DD2F}" type="datetimeFigureOut">
              <a:rPr lang="en-US" smtClean="0"/>
              <a:t>3/28/2022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5DCECE"/>
                </a:solidFill>
              </a:defRPr>
            </a:lvl1pPr>
          </a:lstStyle>
          <a:p>
            <a:fld id="{AA7B9A0E-165D-48B1-90D2-359E7D6F25F9}" type="slidenum">
              <a:rPr lang="en-US" smtClean="0"/>
              <a:pPr/>
              <a:t>‹#›</a:t>
            </a:fld>
            <a:endParaRPr lang="en-US" dirty="0"/>
          </a:p>
        </p:txBody>
      </p:sp>
    </p:spTree>
    <p:extLst>
      <p:ext uri="{BB962C8B-B14F-4D97-AF65-F5344CB8AC3E}">
        <p14:creationId xmlns:p14="http://schemas.microsoft.com/office/powerpoint/2010/main" val="116395022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solidFill>
                  <a:schemeClr val="bg1">
                    <a:lumMod val="65000"/>
                    <a:lumOff val="35000"/>
                  </a:schemeClr>
                </a:solidFill>
                <a:effectLst>
                  <a:outerShdw blurRad="469900" dist="342900" dir="5400000" sy="-20000" rotWithShape="0">
                    <a:prstClr val="black">
                      <a:alpha val="66000"/>
                    </a:prstClr>
                  </a:outerShdw>
                </a:effectLst>
                <a:latin typeface="+mj-lt"/>
              </a:defRPr>
            </a:lvl1pPr>
          </a:lstStyle>
          <a:p>
            <a:r>
              <a:rPr lang="en-US" dirty="0"/>
              <a:t>Click to edit Master title style</a:t>
            </a:r>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solidFill>
                  <a:schemeClr val="bg1">
                    <a:lumMod val="65000"/>
                    <a:lumOff val="35000"/>
                  </a:schemeClr>
                </a:soli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lumMod val="65000"/>
                    <a:lumOff val="35000"/>
                  </a:schemeClr>
                </a:solidFill>
              </a:defRPr>
            </a:lvl1pPr>
          </a:lstStyle>
          <a:p>
            <a:fld id="{5F6B9003-0266-4B22-9A36-E17BBBC7DD2F}" type="datetimeFigureOut">
              <a:rPr lang="en-US" smtClean="0"/>
              <a:pPr/>
              <a:t>3/28/2022</a:t>
            </a:fld>
            <a:endParaRPr lang="en-US" dirty="0"/>
          </a:p>
        </p:txBody>
      </p:sp>
      <p:sp>
        <p:nvSpPr>
          <p:cNvPr id="5" name="Footer Placeholder 4"/>
          <p:cNvSpPr>
            <a:spLocks noGrp="1"/>
          </p:cNvSpPr>
          <p:nvPr>
            <p:ph type="ftr" sz="quarter" idx="11"/>
          </p:nvPr>
        </p:nvSpPr>
        <p:spPr/>
        <p:txBody>
          <a:bodyPr/>
          <a:lstStyle>
            <a:lvl1pPr>
              <a:defRPr>
                <a:solidFill>
                  <a:schemeClr val="bg1">
                    <a:lumMod val="65000"/>
                    <a:lumOff val="3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bg1">
                    <a:lumMod val="65000"/>
                    <a:lumOff val="35000"/>
                  </a:schemeClr>
                </a:solidFill>
              </a:defRPr>
            </a:lvl1pPr>
          </a:lstStyle>
          <a:p>
            <a:fld id="{AA7B9A0E-165D-48B1-90D2-359E7D6F25F9}" type="slidenum">
              <a:rPr lang="en-US" smtClean="0"/>
              <a:pPr/>
              <a:t>‹#›</a:t>
            </a:fld>
            <a:endParaRPr lang="en-US" dirty="0"/>
          </a:p>
        </p:txBody>
      </p:sp>
    </p:spTree>
    <p:extLst>
      <p:ext uri="{BB962C8B-B14F-4D97-AF65-F5344CB8AC3E}">
        <p14:creationId xmlns:p14="http://schemas.microsoft.com/office/powerpoint/2010/main" val="10536719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F6B9003-0266-4B22-9A36-E17BBBC7DD2F}"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B9A0E-165D-48B1-90D2-359E7D6F25F9}" type="slidenum">
              <a:rPr lang="en-US" smtClean="0"/>
              <a:t>‹#›</a:t>
            </a:fld>
            <a:endParaRPr lang="en-US"/>
          </a:p>
        </p:txBody>
      </p:sp>
    </p:spTree>
    <p:extLst>
      <p:ext uri="{BB962C8B-B14F-4D97-AF65-F5344CB8AC3E}">
        <p14:creationId xmlns:p14="http://schemas.microsoft.com/office/powerpoint/2010/main" val="399095918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F6B9003-0266-4B22-9A36-E17BBBC7DD2F}" type="datetimeFigureOut">
              <a:rPr lang="en-US" smtClean="0"/>
              <a:t>3/28/2022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7B9A0E-165D-48B1-90D2-359E7D6F25F9}" type="slidenum">
              <a:rPr lang="en-US" smtClean="0"/>
              <a:t>‹#›</a:t>
            </a:fld>
            <a:endParaRPr lang="en-US"/>
          </a:p>
        </p:txBody>
      </p:sp>
    </p:spTree>
    <p:extLst>
      <p:ext uri="{BB962C8B-B14F-4D97-AF65-F5344CB8AC3E}">
        <p14:creationId xmlns:p14="http://schemas.microsoft.com/office/powerpoint/2010/main" val="73561875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6B9003-0266-4B22-9A36-E17BBBC7DD2F}" type="datetimeFigureOut">
              <a:rPr lang="en-US" smtClean="0"/>
              <a:t>3/28/2022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7B9A0E-165D-48B1-90D2-359E7D6F25F9}" type="slidenum">
              <a:rPr lang="en-US" smtClean="0"/>
              <a:t>‹#›</a:t>
            </a:fld>
            <a:endParaRPr lang="en-US"/>
          </a:p>
        </p:txBody>
      </p:sp>
    </p:spTree>
    <p:extLst>
      <p:ext uri="{BB962C8B-B14F-4D97-AF65-F5344CB8AC3E}">
        <p14:creationId xmlns:p14="http://schemas.microsoft.com/office/powerpoint/2010/main" val="419489628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6B9003-0266-4B22-9A36-E17BBBC7DD2F}" type="datetimeFigureOut">
              <a:rPr lang="en-US" smtClean="0"/>
              <a:t>3/28/2022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7B9A0E-165D-48B1-90D2-359E7D6F25F9}" type="slidenum">
              <a:rPr lang="en-US" smtClean="0"/>
              <a:t>‹#›</a:t>
            </a:fld>
            <a:endParaRPr lang="en-US"/>
          </a:p>
        </p:txBody>
      </p:sp>
    </p:spTree>
    <p:extLst>
      <p:ext uri="{BB962C8B-B14F-4D97-AF65-F5344CB8AC3E}">
        <p14:creationId xmlns:p14="http://schemas.microsoft.com/office/powerpoint/2010/main" val="230279903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6B9003-0266-4B22-9A36-E17BBBC7DD2F}"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B9A0E-165D-48B1-90D2-359E7D6F25F9}" type="slidenum">
              <a:rPr lang="en-US" smtClean="0"/>
              <a:t>‹#›</a:t>
            </a:fld>
            <a:endParaRPr lang="en-US"/>
          </a:p>
        </p:txBody>
      </p:sp>
    </p:spTree>
    <p:extLst>
      <p:ext uri="{BB962C8B-B14F-4D97-AF65-F5344CB8AC3E}">
        <p14:creationId xmlns:p14="http://schemas.microsoft.com/office/powerpoint/2010/main" val="249544965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6B9003-0266-4B22-9A36-E17BBBC7DD2F}" type="datetimeFigureOut">
              <a:rPr lang="en-US" smtClean="0"/>
              <a:t>3/28/2022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7B9A0E-165D-48B1-90D2-359E7D6F25F9}" type="slidenum">
              <a:rPr lang="en-US" smtClean="0"/>
              <a:t>‹#›</a:t>
            </a:fld>
            <a:endParaRPr lang="en-US"/>
          </a:p>
        </p:txBody>
      </p:sp>
    </p:spTree>
    <p:extLst>
      <p:ext uri="{BB962C8B-B14F-4D97-AF65-F5344CB8AC3E}">
        <p14:creationId xmlns:p14="http://schemas.microsoft.com/office/powerpoint/2010/main" val="401328164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1">
                    <a:lumMod val="65000"/>
                    <a:lumOff val="35000"/>
                  </a:schemeClr>
                </a:solidFill>
              </a:defRPr>
            </a:lvl1pPr>
          </a:lstStyle>
          <a:p>
            <a:fld id="{5F6B9003-0266-4B22-9A36-E17BBBC7DD2F}" type="datetimeFigureOut">
              <a:rPr lang="en-US" smtClean="0"/>
              <a:pPr/>
              <a:t>3/28/2022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lumMod val="65000"/>
                    <a:lumOff val="3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rgbClr val="5DCECE"/>
                </a:solidFill>
              </a:defRPr>
            </a:lvl1pPr>
          </a:lstStyle>
          <a:p>
            <a:fld id="{AA7B9A0E-165D-48B1-90D2-359E7D6F25F9}" type="slidenum">
              <a:rPr lang="en-US" smtClean="0"/>
              <a:pPr/>
              <a:t>‹#›</a:t>
            </a:fld>
            <a:endParaRPr lang="en-US" dirty="0"/>
          </a:p>
        </p:txBody>
      </p:sp>
      <p:sp>
        <p:nvSpPr>
          <p:cNvPr id="7" name="Rectangle 6">
            <a:extLst>
              <a:ext uri="{FF2B5EF4-FFF2-40B4-BE49-F238E27FC236}">
                <a16:creationId xmlns:a16="http://schemas.microsoft.com/office/drawing/2014/main" id="{C317D1F4-3A40-7F47-B0F0-D53CB81B4EBD}"/>
              </a:ext>
            </a:extLst>
          </p:cNvPr>
          <p:cNvSpPr/>
          <p:nvPr userDrawn="1"/>
        </p:nvSpPr>
        <p:spPr>
          <a:xfrm>
            <a:off x="0" y="6718435"/>
            <a:ext cx="12192000" cy="139565"/>
          </a:xfrm>
          <a:prstGeom prst="rect">
            <a:avLst/>
          </a:prstGeom>
          <a:gradFill flip="none" rotWithShape="1">
            <a:gsLst>
              <a:gs pos="0">
                <a:srgbClr val="92D050"/>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9890948"/>
      </p:ext>
    </p:extLst>
  </p:cSld>
  <p:clrMap bg1="dk1" tx1="lt1" bg2="dk2" tx2="lt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 id="2147483726" r:id="rId13"/>
    <p:sldLayoutId id="2147483727" r:id="rId14"/>
    <p:sldLayoutId id="2147483728" r:id="rId15"/>
    <p:sldLayoutId id="2147483729" r:id="rId16"/>
    <p:sldLayoutId id="2147483730" r:id="rId17"/>
    <p:sldLayoutId id="2147483731" r:id="rId18"/>
  </p:sldLayoutIdLst>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xStyles>
    <p:titleStyle>
      <a:lvl1pPr algn="l" defTabSz="914400" rtl="0" eaLnBrk="1" latinLnBrk="0" hangingPunct="1">
        <a:lnSpc>
          <a:spcPct val="90000"/>
        </a:lnSpc>
        <a:spcBef>
          <a:spcPct val="0"/>
        </a:spcBef>
        <a:buNone/>
        <a:defRPr sz="5400" b="0" kern="1200">
          <a:solidFill>
            <a:schemeClr val="accent6"/>
          </a:solidFill>
          <a:latin typeface="Montserrat"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8.xml"/><Relationship Id="rId5" Type="http://schemas.openxmlformats.org/officeDocument/2006/relationships/image" Target="../media/image14.sv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1252CC5B-1D0B-744F-8BE5-C4F2F49B6BE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2B201014-C83E-DE4E-9F78-96EB356B63E1}"/>
              </a:ext>
            </a:extLst>
          </p:cNvPr>
          <p:cNvSpPr/>
          <p:nvPr/>
        </p:nvSpPr>
        <p:spPr>
          <a:xfrm>
            <a:off x="0" y="0"/>
            <a:ext cx="12192000" cy="6858000"/>
          </a:xfrm>
          <a:prstGeom prst="rect">
            <a:avLst/>
          </a:prstGeom>
          <a:gradFill flip="none" rotWithShape="1">
            <a:gsLst>
              <a:gs pos="0">
                <a:srgbClr val="92D050">
                  <a:alpha val="75000"/>
                </a:srgbClr>
              </a:gs>
              <a:gs pos="100000">
                <a:schemeClr val="accent4"/>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1CB1BCD8-DF20-7F41-8AE8-C1C2460BD004}"/>
              </a:ext>
            </a:extLst>
          </p:cNvPr>
          <p:cNvSpPr txBox="1"/>
          <p:nvPr/>
        </p:nvSpPr>
        <p:spPr>
          <a:xfrm>
            <a:off x="5155254" y="702684"/>
            <a:ext cx="6427695" cy="461665"/>
          </a:xfrm>
          <a:prstGeom prst="rect">
            <a:avLst/>
          </a:prstGeom>
          <a:noFill/>
        </p:spPr>
        <p:txBody>
          <a:bodyPr wrap="square" rtlCol="0">
            <a:spAutoFit/>
          </a:bodyPr>
          <a:lstStyle/>
          <a:p>
            <a:pPr algn="r"/>
            <a:r>
              <a:rPr lang="en-US" sz="2400" b="1" dirty="0">
                <a:latin typeface="Calibri" panose="020F0502020204030204" pitchFamily="34" charset="0"/>
                <a:cs typeface="Calibri" panose="020F0502020204030204" pitchFamily="34" charset="0"/>
              </a:rPr>
              <a:t>FINANCIAL WEBINAR SERIES</a:t>
            </a:r>
          </a:p>
        </p:txBody>
      </p:sp>
      <p:sp>
        <p:nvSpPr>
          <p:cNvPr id="10" name="TextBox 9">
            <a:extLst>
              <a:ext uri="{FF2B5EF4-FFF2-40B4-BE49-F238E27FC236}">
                <a16:creationId xmlns:a16="http://schemas.microsoft.com/office/drawing/2014/main" id="{096A9D0B-64C0-3142-87E0-BDC8B6EFF240}"/>
              </a:ext>
            </a:extLst>
          </p:cNvPr>
          <p:cNvSpPr txBox="1"/>
          <p:nvPr/>
        </p:nvSpPr>
        <p:spPr>
          <a:xfrm>
            <a:off x="5442999" y="1545621"/>
            <a:ext cx="6139950" cy="3712106"/>
          </a:xfrm>
          <a:prstGeom prst="rect">
            <a:avLst/>
          </a:prstGeom>
          <a:noFill/>
        </p:spPr>
        <p:txBody>
          <a:bodyPr wrap="square" rtlCol="0">
            <a:spAutoFit/>
          </a:bodyPr>
          <a:lstStyle/>
          <a:p>
            <a:pPr algn="r">
              <a:lnSpc>
                <a:spcPts val="7000"/>
              </a:lnSpc>
              <a:spcAft>
                <a:spcPts val="600"/>
              </a:spcAft>
            </a:pPr>
            <a:r>
              <a:rPr lang="en-US" altLang="en-US" sz="8000" b="1" dirty="0">
                <a:solidFill>
                  <a:schemeClr val="accent3">
                    <a:lumMod val="20000"/>
                    <a:lumOff val="80000"/>
                  </a:schemeClr>
                </a:solidFill>
                <a:latin typeface="Montserrat" pitchFamily="2" charset="77"/>
              </a:rPr>
              <a:t>WILLS &amp; TRUSTS: </a:t>
            </a:r>
            <a:r>
              <a:rPr lang="en-US" altLang="en-US" sz="8000" b="1" dirty="0">
                <a:latin typeface="Montserrat" pitchFamily="2" charset="77"/>
              </a:rPr>
              <a:t>ESTATE P</a:t>
            </a:r>
            <a:r>
              <a:rPr lang="en-US" altLang="en-US" sz="8000" b="1" spc="600" dirty="0">
                <a:latin typeface="Montserrat" pitchFamily="2" charset="77"/>
              </a:rPr>
              <a:t>L</a:t>
            </a:r>
            <a:r>
              <a:rPr lang="en-US" altLang="en-US" sz="8000" b="1" dirty="0">
                <a:latin typeface="Montserrat" pitchFamily="2" charset="77"/>
              </a:rPr>
              <a:t>ANNING</a:t>
            </a:r>
            <a:endParaRPr lang="en-US" sz="8000" b="1" dirty="0">
              <a:latin typeface="Montserrat" pitchFamily="2" charset="77"/>
            </a:endParaRPr>
          </a:p>
        </p:txBody>
      </p:sp>
      <p:sp>
        <p:nvSpPr>
          <p:cNvPr id="11" name="TextBox 10">
            <a:extLst>
              <a:ext uri="{FF2B5EF4-FFF2-40B4-BE49-F238E27FC236}">
                <a16:creationId xmlns:a16="http://schemas.microsoft.com/office/drawing/2014/main" id="{038F5CF6-E8A1-A245-AAF5-75573DFC5C51}"/>
              </a:ext>
            </a:extLst>
          </p:cNvPr>
          <p:cNvSpPr txBox="1"/>
          <p:nvPr/>
        </p:nvSpPr>
        <p:spPr>
          <a:xfrm>
            <a:off x="3995297" y="5078098"/>
            <a:ext cx="7587652" cy="1077218"/>
          </a:xfrm>
          <a:prstGeom prst="rect">
            <a:avLst/>
          </a:prstGeom>
          <a:noFill/>
        </p:spPr>
        <p:txBody>
          <a:bodyPr wrap="square" rtlCol="0">
            <a:spAutoFit/>
          </a:bodyPr>
          <a:lstStyle/>
          <a:p>
            <a:pPr algn="r"/>
            <a:r>
              <a:rPr lang="en-US" altLang="en-US" sz="3200" dirty="0">
                <a:latin typeface="Montserrat Light" pitchFamily="2" charset="77"/>
              </a:rPr>
              <a:t>How to Avoid the Most Common Estate Planning Mistakes</a:t>
            </a:r>
            <a:endParaRPr lang="en-US" sz="2800" dirty="0">
              <a:latin typeface="Montserrat Light" pitchFamily="2" charset="77"/>
            </a:endParaRPr>
          </a:p>
        </p:txBody>
      </p:sp>
      <p:sp>
        <p:nvSpPr>
          <p:cNvPr id="14" name="TextBox 13">
            <a:extLst>
              <a:ext uri="{FF2B5EF4-FFF2-40B4-BE49-F238E27FC236}">
                <a16:creationId xmlns:a16="http://schemas.microsoft.com/office/drawing/2014/main" id="{00E79CD2-ADD8-A14B-A718-3810FA0DE451}"/>
              </a:ext>
            </a:extLst>
          </p:cNvPr>
          <p:cNvSpPr txBox="1"/>
          <p:nvPr/>
        </p:nvSpPr>
        <p:spPr>
          <a:xfrm>
            <a:off x="539687" y="302574"/>
            <a:ext cx="1327259" cy="400110"/>
          </a:xfrm>
          <a:prstGeom prst="rect">
            <a:avLst/>
          </a:prstGeom>
          <a:noFill/>
        </p:spPr>
        <p:txBody>
          <a:bodyPr wrap="square" rtlCol="0">
            <a:spAutoFit/>
          </a:bodyPr>
          <a:lstStyle/>
          <a:p>
            <a:endParaRPr lang="en-US" sz="2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0430418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nodePh="1">
                                  <p:stCondLst>
                                    <p:cond delay="0"/>
                                  </p:stCondLst>
                                  <p:endCondLst>
                                    <p:cond evt="begin" delay="0">
                                      <p:tn val="5"/>
                                    </p:cond>
                                  </p:end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500" fill="hold"/>
                                        <p:tgtEl>
                                          <p:spTgt spid="9"/>
                                        </p:tgtEl>
                                        <p:attrNameLst>
                                          <p:attrName>ppt_x</p:attrName>
                                        </p:attrNameLst>
                                      </p:cBhvr>
                                      <p:tavLst>
                                        <p:tav tm="0">
                                          <p:val>
                                            <p:strVal val="1+#ppt_w/2"/>
                                          </p:val>
                                        </p:tav>
                                        <p:tav tm="100000">
                                          <p:val>
                                            <p:strVal val="#ppt_x"/>
                                          </p:val>
                                        </p:tav>
                                      </p:tavLst>
                                    </p:anim>
                                    <p:anim calcmode="lin" valueType="num">
                                      <p:cBhvr additive="base">
                                        <p:cTn id="1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2"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p:tgtEl>
                                          <p:spTgt spid="10"/>
                                        </p:tgtEl>
                                        <p:attrNameLst>
                                          <p:attrName>ppt_x</p:attrName>
                                        </p:attrNameLst>
                                      </p:cBhvr>
                                      <p:tavLst>
                                        <p:tav tm="0">
                                          <p:val>
                                            <p:strVal val="#ppt_x+#ppt_w*1.125000"/>
                                          </p:val>
                                        </p:tav>
                                        <p:tav tm="100000">
                                          <p:val>
                                            <p:strVal val="#ppt_x"/>
                                          </p:val>
                                        </p:tav>
                                      </p:tavLst>
                                    </p:anim>
                                    <p:animEffect transition="in" filter="wipe(left)">
                                      <p:cBhvr>
                                        <p:cTn id="20" dur="5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1+#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4" grpId="0"/>
    </p:bld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F639BDA-21D7-034B-BBBE-679B53B27EF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0747250" cy="6858000"/>
          </a:xfrm>
          <a:prstGeom prst="rect">
            <a:avLst/>
          </a:prstGeom>
        </p:spPr>
      </p:pic>
      <p:sp>
        <p:nvSpPr>
          <p:cNvPr id="6" name="Rectangle 5">
            <a:extLst>
              <a:ext uri="{FF2B5EF4-FFF2-40B4-BE49-F238E27FC236}">
                <a16:creationId xmlns:a16="http://schemas.microsoft.com/office/drawing/2014/main" id="{A0901E66-554F-A44A-ABCF-AC00A0A0159D}"/>
              </a:ext>
            </a:extLst>
          </p:cNvPr>
          <p:cNvSpPr/>
          <p:nvPr/>
        </p:nvSpPr>
        <p:spPr>
          <a:xfrm>
            <a:off x="0" y="0"/>
            <a:ext cx="12192000" cy="6858000"/>
          </a:xfrm>
          <a:prstGeom prst="rect">
            <a:avLst/>
          </a:prstGeom>
          <a:gradFill flip="none" rotWithShape="1">
            <a:gsLst>
              <a:gs pos="0">
                <a:schemeClr val="tx1">
                  <a:alpha val="0"/>
                </a:schemeClr>
              </a:gs>
              <a:gs pos="65000">
                <a:schemeClr val="tx1"/>
              </a:gs>
            </a:gsLst>
            <a:lin ang="21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35152" y="241300"/>
            <a:ext cx="5825008" cy="2518749"/>
          </a:xfrm>
        </p:spPr>
        <p:txBody>
          <a:bodyPr>
            <a:noAutofit/>
          </a:bodyPr>
          <a:lstStyle/>
          <a:p>
            <a:r>
              <a:rPr lang="en-US" sz="7200" dirty="0">
                <a:solidFill>
                  <a:schemeClr val="bg1">
                    <a:lumMod val="75000"/>
                    <a:lumOff val="25000"/>
                  </a:schemeClr>
                </a:solidFill>
              </a:rPr>
              <a:t>PROBATE </a:t>
            </a:r>
            <a:r>
              <a:rPr lang="en-US" sz="7200" b="1" dirty="0">
                <a:solidFill>
                  <a:schemeClr val="bg1">
                    <a:lumMod val="75000"/>
                    <a:lumOff val="25000"/>
                  </a:schemeClr>
                </a:solidFill>
              </a:rPr>
              <a:t>COURT</a:t>
            </a:r>
          </a:p>
        </p:txBody>
      </p:sp>
      <p:sp>
        <p:nvSpPr>
          <p:cNvPr id="3" name="Content Placeholder 2"/>
          <p:cNvSpPr>
            <a:spLocks noGrp="1"/>
          </p:cNvSpPr>
          <p:nvPr>
            <p:ph idx="1"/>
          </p:nvPr>
        </p:nvSpPr>
        <p:spPr>
          <a:xfrm>
            <a:off x="6747771" y="516368"/>
            <a:ext cx="4883636" cy="5356160"/>
          </a:xfrm>
        </p:spPr>
        <p:txBody>
          <a:bodyPr>
            <a:noAutofit/>
          </a:bodyPr>
          <a:lstStyle/>
          <a:p>
            <a:pPr marL="457200" indent="-457200"/>
            <a:r>
              <a:rPr lang="en-US" sz="3200" b="1" dirty="0">
                <a:latin typeface="Calibri" panose="020F0502020204030204" pitchFamily="34" charset="0"/>
                <a:cs typeface="Calibri" panose="020F0502020204030204" pitchFamily="34" charset="0"/>
              </a:rPr>
              <a:t>Purpose</a:t>
            </a:r>
            <a:br>
              <a:rPr lang="en-US" sz="3200" b="1"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To decide the legitimacy</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of a will</a:t>
            </a:r>
          </a:p>
          <a:p>
            <a:pPr marL="457200" indent="-457200"/>
            <a:r>
              <a:rPr lang="en-US" sz="3200" b="1" dirty="0">
                <a:latin typeface="Calibri" panose="020F0502020204030204" pitchFamily="34" charset="0"/>
                <a:cs typeface="Calibri" panose="020F0502020204030204" pitchFamily="34" charset="0"/>
              </a:rPr>
              <a:t>Process</a:t>
            </a:r>
            <a:br>
              <a:rPr lang="en-US" sz="3200" b="1"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Assets are made public, claims are filed,</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judge decides</a:t>
            </a:r>
          </a:p>
          <a:p>
            <a:pPr marL="457200" indent="-457200"/>
            <a:r>
              <a:rPr lang="en-US" sz="3200" b="1" dirty="0">
                <a:latin typeface="Calibri" panose="020F0502020204030204" pitchFamily="34" charset="0"/>
                <a:cs typeface="Calibri" panose="020F0502020204030204" pitchFamily="34" charset="0"/>
              </a:rPr>
              <a:t>Usage</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Assets are passed via will</a:t>
            </a:r>
            <a:br>
              <a:rPr lang="en-US" sz="3200"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or when no will exists </a:t>
            </a:r>
          </a:p>
          <a:p>
            <a:pPr marL="457200" indent="-457200"/>
            <a:r>
              <a:rPr lang="en-US" sz="3200" b="1" dirty="0">
                <a:latin typeface="Calibri" panose="020F0502020204030204" pitchFamily="34" charset="0"/>
                <a:cs typeface="Calibri" panose="020F0502020204030204" pitchFamily="34" charset="0"/>
              </a:rPr>
              <a:t>Avoid Because</a:t>
            </a:r>
            <a:br>
              <a:rPr lang="en-US" sz="3200" b="1" dirty="0">
                <a:latin typeface="Calibri" panose="020F0502020204030204" pitchFamily="34" charset="0"/>
                <a:cs typeface="Calibri" panose="020F0502020204030204" pitchFamily="34" charset="0"/>
              </a:rPr>
            </a:br>
            <a:r>
              <a:rPr lang="en-US" sz="3200" dirty="0">
                <a:latin typeface="Calibri" panose="020F0502020204030204" pitchFamily="34" charset="0"/>
                <a:cs typeface="Calibri" panose="020F0502020204030204" pitchFamily="34" charset="0"/>
              </a:rPr>
              <a:t>Expensive, often lengthy</a:t>
            </a:r>
          </a:p>
        </p:txBody>
      </p:sp>
      <p:sp>
        <p:nvSpPr>
          <p:cNvPr id="8" name="Rectangle 3">
            <a:extLst>
              <a:ext uri="{FF2B5EF4-FFF2-40B4-BE49-F238E27FC236}">
                <a16:creationId xmlns:a16="http://schemas.microsoft.com/office/drawing/2014/main" id="{4131AD81-185F-544E-9826-FD4C1E6DDC70}"/>
              </a:ext>
            </a:extLst>
          </p:cNvPr>
          <p:cNvSpPr txBox="1">
            <a:spLocks noChangeArrowheads="1"/>
          </p:cNvSpPr>
          <p:nvPr/>
        </p:nvSpPr>
        <p:spPr>
          <a:xfrm>
            <a:off x="2209800" y="2090738"/>
            <a:ext cx="8027988" cy="45259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US" dirty="0">
              <a:ea typeface="ＭＳ Ｐゴシック" panose="020B0600070205080204" pitchFamily="34" charset="-128"/>
            </a:endParaRPr>
          </a:p>
        </p:txBody>
      </p:sp>
    </p:spTree>
    <p:extLst>
      <p:ext uri="{BB962C8B-B14F-4D97-AF65-F5344CB8AC3E}">
        <p14:creationId xmlns:p14="http://schemas.microsoft.com/office/powerpoint/2010/main" val="204119676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15" name="Text Box 29">
            <a:extLst>
              <a:ext uri="{FF2B5EF4-FFF2-40B4-BE49-F238E27FC236}">
                <a16:creationId xmlns:a16="http://schemas.microsoft.com/office/drawing/2014/main" id="{E5527B33-7157-ED40-8BAB-9C0D10083B62}"/>
              </a:ext>
            </a:extLst>
          </p:cNvPr>
          <p:cNvSpPr txBox="1">
            <a:spLocks noChangeArrowheads="1"/>
          </p:cNvSpPr>
          <p:nvPr/>
        </p:nvSpPr>
        <p:spPr bwMode="auto">
          <a:xfrm>
            <a:off x="2174875" y="5446713"/>
            <a:ext cx="1841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rgbClr val="CC0000"/>
              </a:buClr>
              <a:buChar char="•"/>
              <a:defRPr sz="2800" b="1">
                <a:solidFill>
                  <a:schemeClr val="tx1"/>
                </a:solidFill>
                <a:latin typeface="Arial Narrow" panose="020B0604020202020204" pitchFamily="34" charset="0"/>
                <a:ea typeface="ＭＳ Ｐゴシック" panose="020B0600070205080204" pitchFamily="34" charset="-128"/>
              </a:defRPr>
            </a:lvl1pPr>
            <a:lvl2pPr marL="742950" indent="-285750">
              <a:spcBef>
                <a:spcPct val="20000"/>
              </a:spcBef>
              <a:buClr>
                <a:srgbClr val="CC0000"/>
              </a:buClr>
              <a:buChar char="•"/>
              <a:defRPr sz="2800" b="1">
                <a:solidFill>
                  <a:schemeClr val="tx1"/>
                </a:solidFill>
                <a:latin typeface="Arial Narrow" panose="020B0604020202020204" pitchFamily="34" charset="0"/>
                <a:ea typeface="ＭＳ Ｐゴシック" panose="020B0600070205080204" pitchFamily="34" charset="-128"/>
              </a:defRPr>
            </a:lvl2pPr>
            <a:lvl3pPr marL="1143000" indent="-228600">
              <a:spcBef>
                <a:spcPct val="20000"/>
              </a:spcBef>
              <a:buClr>
                <a:srgbClr val="CC0000"/>
              </a:buClr>
              <a:buChar char="•"/>
              <a:defRPr sz="2000" b="1">
                <a:solidFill>
                  <a:schemeClr val="tx1"/>
                </a:solidFill>
                <a:latin typeface="Arial Narrow" panose="020B0604020202020204" pitchFamily="34" charset="0"/>
                <a:ea typeface="ＭＳ Ｐゴシック" panose="020B0600070205080204" pitchFamily="34" charset="-128"/>
              </a:defRPr>
            </a:lvl3pPr>
            <a:lvl4pPr marL="1600200" indent="-228600">
              <a:spcBef>
                <a:spcPct val="20000"/>
              </a:spcBef>
              <a:buClr>
                <a:srgbClr val="CC0000"/>
              </a:buClr>
              <a:buChar char="•"/>
              <a:defRPr b="1">
                <a:solidFill>
                  <a:schemeClr val="tx1"/>
                </a:solidFill>
                <a:latin typeface="Arial Narrow" panose="020B0604020202020204" pitchFamily="34" charset="0"/>
                <a:ea typeface="ＭＳ Ｐゴシック" panose="020B0600070205080204" pitchFamily="34" charset="-128"/>
              </a:defRPr>
            </a:lvl4pPr>
            <a:lvl5pPr marL="2057400" indent="-228600">
              <a:spcBef>
                <a:spcPct val="20000"/>
              </a:spcBef>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5pPr>
            <a:lvl6pPr marL="25146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6pPr>
            <a:lvl7pPr marL="29718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7pPr>
            <a:lvl8pPr marL="34290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8pPr>
            <a:lvl9pPr marL="3886200" indent="-228600" eaLnBrk="0" fontAlgn="base" hangingPunct="0">
              <a:spcBef>
                <a:spcPct val="20000"/>
              </a:spcBef>
              <a:spcAft>
                <a:spcPct val="0"/>
              </a:spcAft>
              <a:buClr>
                <a:srgbClr val="CC0000"/>
              </a:buClr>
              <a:buChar char="•"/>
              <a:defRPr sz="1600" b="1">
                <a:solidFill>
                  <a:schemeClr val="tx1"/>
                </a:solidFill>
                <a:latin typeface="Arial Narrow" panose="020B0604020202020204" pitchFamily="34" charset="0"/>
                <a:ea typeface="ＭＳ Ｐゴシック" panose="020B0600070205080204" pitchFamily="34" charset="-128"/>
              </a:defRPr>
            </a:lvl9pPr>
          </a:lstStyle>
          <a:p>
            <a:pPr algn="r" eaLnBrk="1" hangingPunct="1">
              <a:spcBef>
                <a:spcPct val="0"/>
              </a:spcBef>
              <a:buClrTx/>
              <a:buFontTx/>
              <a:buNone/>
            </a:pPr>
            <a:endParaRPr lang="en-US" altLang="en-US" sz="1800" b="0">
              <a:latin typeface="Arial" panose="020B0604020202020204" pitchFamily="34" charset="0"/>
            </a:endParaRPr>
          </a:p>
        </p:txBody>
      </p:sp>
      <p:sp>
        <p:nvSpPr>
          <p:cNvPr id="2" name="Rectangle 1">
            <a:extLst>
              <a:ext uri="{FF2B5EF4-FFF2-40B4-BE49-F238E27FC236}">
                <a16:creationId xmlns:a16="http://schemas.microsoft.com/office/drawing/2014/main" id="{8CBFC96C-C488-C645-9BDD-F5CAE5B9A170}"/>
              </a:ext>
            </a:extLst>
          </p:cNvPr>
          <p:cNvSpPr/>
          <p:nvPr/>
        </p:nvSpPr>
        <p:spPr>
          <a:xfrm>
            <a:off x="512645" y="457751"/>
            <a:ext cx="11166711" cy="923330"/>
          </a:xfrm>
          <a:prstGeom prst="rect">
            <a:avLst/>
          </a:prstGeom>
        </p:spPr>
        <p:txBody>
          <a:bodyPr wrap="square">
            <a:spAutoFit/>
          </a:bodyPr>
          <a:lstStyle/>
          <a:p>
            <a:pPr algn="ctr"/>
            <a:r>
              <a:rPr lang="en-US" sz="5400" dirty="0">
                <a:solidFill>
                  <a:schemeClr val="accent4"/>
                </a:solidFill>
                <a:latin typeface="Montserrat" pitchFamily="2" charset="77"/>
              </a:rPr>
              <a:t>LIVING TRUSTS: </a:t>
            </a:r>
            <a:r>
              <a:rPr lang="en-US" sz="5400" b="1" dirty="0">
                <a:solidFill>
                  <a:schemeClr val="accent4"/>
                </a:solidFill>
                <a:latin typeface="Montserrat" pitchFamily="2" charset="77"/>
              </a:rPr>
              <a:t>REVOCABLE</a:t>
            </a:r>
          </a:p>
        </p:txBody>
      </p:sp>
      <p:graphicFrame>
        <p:nvGraphicFramePr>
          <p:cNvPr id="6" name="Table 5">
            <a:extLst>
              <a:ext uri="{FF2B5EF4-FFF2-40B4-BE49-F238E27FC236}">
                <a16:creationId xmlns:a16="http://schemas.microsoft.com/office/drawing/2014/main" id="{7783C6C9-02BA-AC43-A4E9-500587FBBFAE}"/>
              </a:ext>
            </a:extLst>
          </p:cNvPr>
          <p:cNvGraphicFramePr>
            <a:graphicFrameLocks noGrp="1"/>
          </p:cNvGraphicFramePr>
          <p:nvPr>
            <p:extLst>
              <p:ext uri="{D42A27DB-BD31-4B8C-83A1-F6EECF244321}">
                <p14:modId xmlns:p14="http://schemas.microsoft.com/office/powerpoint/2010/main" val="4206124692"/>
              </p:ext>
            </p:extLst>
          </p:nvPr>
        </p:nvGraphicFramePr>
        <p:xfrm>
          <a:off x="1407458" y="1628891"/>
          <a:ext cx="9377084" cy="4592066"/>
        </p:xfrm>
        <a:graphic>
          <a:graphicData uri="http://schemas.openxmlformats.org/drawingml/2006/table">
            <a:tbl>
              <a:tblPr firstRow="1" bandRow="1">
                <a:tableStyleId>{073A0DAA-6AF3-43AB-8588-CEC1D06C72B9}</a:tableStyleId>
              </a:tblPr>
              <a:tblGrid>
                <a:gridCol w="3137648">
                  <a:extLst>
                    <a:ext uri="{9D8B030D-6E8A-4147-A177-3AD203B41FA5}">
                      <a16:colId xmlns:a16="http://schemas.microsoft.com/office/drawing/2014/main" val="20000"/>
                    </a:ext>
                  </a:extLst>
                </a:gridCol>
                <a:gridCol w="3557860">
                  <a:extLst>
                    <a:ext uri="{9D8B030D-6E8A-4147-A177-3AD203B41FA5}">
                      <a16:colId xmlns:a16="http://schemas.microsoft.com/office/drawing/2014/main" val="20001"/>
                    </a:ext>
                  </a:extLst>
                </a:gridCol>
                <a:gridCol w="2681576">
                  <a:extLst>
                    <a:ext uri="{9D8B030D-6E8A-4147-A177-3AD203B41FA5}">
                      <a16:colId xmlns:a16="http://schemas.microsoft.com/office/drawing/2014/main" val="20002"/>
                    </a:ext>
                  </a:extLst>
                </a:gridCol>
              </a:tblGrid>
              <a:tr h="1362053">
                <a:tc>
                  <a:txBody>
                    <a:bodyPr/>
                    <a:lstStyle/>
                    <a:p>
                      <a:pPr algn="ctr"/>
                      <a:r>
                        <a:rPr lang="en-US" sz="24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REASONS</a:t>
                      </a:r>
                      <a:r>
                        <a:rPr lang="en-US" sz="2400" baseline="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 YOU</a:t>
                      </a:r>
                      <a:br>
                        <a:rPr lang="en-US" sz="2400" baseline="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br>
                      <a:r>
                        <a:rPr lang="en-US" sz="2400" baseline="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MIGHT WANT ONE</a:t>
                      </a:r>
                      <a:endParaRPr lang="en-US" sz="24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solidFill>
                      <a:schemeClr val="accent3">
                        <a:lumMod val="40000"/>
                        <a:lumOff val="60000"/>
                      </a:schemeClr>
                    </a:solidFill>
                  </a:tcPr>
                </a:tc>
                <a:tc>
                  <a:txBody>
                    <a:bodyPr/>
                    <a:lstStyle/>
                    <a:p>
                      <a:pPr algn="ctr"/>
                      <a:r>
                        <a:rPr lang="en-US" sz="24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PROS</a:t>
                      </a:r>
                    </a:p>
                  </a:txBody>
                  <a:tcPr anchor="ctr">
                    <a:solidFill>
                      <a:schemeClr val="accent3">
                        <a:lumMod val="40000"/>
                        <a:lumOff val="60000"/>
                      </a:schemeClr>
                    </a:solidFill>
                  </a:tcPr>
                </a:tc>
                <a:tc>
                  <a:txBody>
                    <a:bodyPr/>
                    <a:lstStyle/>
                    <a:p>
                      <a:pPr algn="ctr"/>
                      <a:r>
                        <a:rPr lang="en-US" sz="24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CONS</a:t>
                      </a:r>
                    </a:p>
                  </a:txBody>
                  <a:tcPr anchor="ctr">
                    <a:solidFill>
                      <a:schemeClr val="accent3">
                        <a:lumMod val="40000"/>
                        <a:lumOff val="60000"/>
                      </a:schemeClr>
                    </a:solidFill>
                  </a:tcPr>
                </a:tc>
                <a:extLst>
                  <a:ext uri="{0D108BD9-81ED-4DB2-BD59-A6C34878D82A}">
                    <a16:rowId xmlns:a16="http://schemas.microsoft.com/office/drawing/2014/main" val="10000"/>
                  </a:ext>
                </a:extLst>
              </a:tr>
              <a:tr h="3230013">
                <a:tc>
                  <a:txBody>
                    <a:bodyPr/>
                    <a:lstStyle/>
                    <a:p>
                      <a:pPr marL="0" indent="0" algn="ctr">
                        <a:buFont typeface="Arial" panose="020B0604020202020204" pitchFamily="34" charset="0"/>
                        <a:buNone/>
                      </a:pPr>
                      <a:r>
                        <a:rPr lang="en-US" sz="2000" dirty="0">
                          <a:latin typeface="Helvetica Neue" panose="02000503000000020004" pitchFamily="2" charset="0"/>
                          <a:ea typeface="Helvetica Neue" panose="02000503000000020004" pitchFamily="2" charset="0"/>
                          <a:cs typeface="Helvetica Neue" panose="02000503000000020004" pitchFamily="2" charset="0"/>
                        </a:rPr>
                        <a:t>To</a:t>
                      </a:r>
                      <a:r>
                        <a:rPr lang="en-US" sz="2000" baseline="0" dirty="0">
                          <a:latin typeface="Helvetica Neue" panose="02000503000000020004" pitchFamily="2" charset="0"/>
                          <a:ea typeface="Helvetica Neue" panose="02000503000000020004" pitchFamily="2" charset="0"/>
                          <a:cs typeface="Helvetica Neue" panose="02000503000000020004" pitchFamily="2" charset="0"/>
                        </a:rPr>
                        <a:t> manage assets</a:t>
                      </a:r>
                      <a:br>
                        <a:rPr lang="en-US" sz="2000" baseline="0" dirty="0">
                          <a:latin typeface="Helvetica Neue" panose="02000503000000020004" pitchFamily="2" charset="0"/>
                          <a:ea typeface="Helvetica Neue" panose="02000503000000020004" pitchFamily="2" charset="0"/>
                          <a:cs typeface="Helvetica Neue" panose="02000503000000020004" pitchFamily="2" charset="0"/>
                        </a:rPr>
                      </a:br>
                      <a:r>
                        <a:rPr lang="en-US" sz="2000" baseline="0" dirty="0">
                          <a:latin typeface="Helvetica Neue" panose="02000503000000020004" pitchFamily="2" charset="0"/>
                          <a:ea typeface="Helvetica Neue" panose="02000503000000020004" pitchFamily="2" charset="0"/>
                          <a:cs typeface="Helvetica Neue" panose="02000503000000020004" pitchFamily="2" charset="0"/>
                        </a:rPr>
                        <a:t>“from the grave”</a:t>
                      </a:r>
                    </a:p>
                    <a:p>
                      <a:pPr marL="0" indent="0" algn="ctr">
                        <a:buFont typeface="Arial" panose="020B0604020202020204" pitchFamily="34" charset="0"/>
                        <a:buNone/>
                      </a:pPr>
                      <a:endParaRPr lang="en-US" sz="2000" baseline="0" dirty="0">
                        <a:latin typeface="Helvetica Neue" panose="02000503000000020004" pitchFamily="2" charset="0"/>
                        <a:ea typeface="Helvetica Neue" panose="02000503000000020004" pitchFamily="2" charset="0"/>
                        <a:cs typeface="Helvetica Neue" panose="02000503000000020004" pitchFamily="2" charset="0"/>
                      </a:endParaRPr>
                    </a:p>
                    <a:p>
                      <a:pPr marL="0" indent="0" algn="ctr">
                        <a:buFont typeface="Arial" panose="020B0604020202020204" pitchFamily="34" charset="0"/>
                        <a:buNone/>
                      </a:pPr>
                      <a:r>
                        <a:rPr lang="en-US" sz="2000" baseline="0" dirty="0">
                          <a:latin typeface="Helvetica Neue" panose="02000503000000020004" pitchFamily="2" charset="0"/>
                          <a:ea typeface="Helvetica Neue" panose="02000503000000020004" pitchFamily="2" charset="0"/>
                          <a:cs typeface="Helvetica Neue" panose="02000503000000020004" pitchFamily="2" charset="0"/>
                        </a:rPr>
                        <a:t>You don’t want your assets made public</a:t>
                      </a:r>
                    </a:p>
                    <a:p>
                      <a:pPr marL="0" indent="0" algn="ctr">
                        <a:buFont typeface="Arial" panose="020B0604020202020204" pitchFamily="34" charset="0"/>
                        <a:buNone/>
                      </a:pPr>
                      <a:endParaRPr lang="en-US" sz="2000" baseline="0" dirty="0">
                        <a:latin typeface="Helvetica Neue" panose="02000503000000020004" pitchFamily="2" charset="0"/>
                        <a:ea typeface="Helvetica Neue" panose="02000503000000020004" pitchFamily="2" charset="0"/>
                        <a:cs typeface="Helvetica Neue" panose="02000503000000020004" pitchFamily="2" charset="0"/>
                      </a:endParaRPr>
                    </a:p>
                    <a:p>
                      <a:pPr marL="0" indent="0" algn="ctr">
                        <a:buFont typeface="Arial" panose="020B0604020202020204" pitchFamily="34" charset="0"/>
                        <a:buNone/>
                      </a:pPr>
                      <a:r>
                        <a:rPr lang="en-US" sz="2000" baseline="0" dirty="0">
                          <a:latin typeface="Helvetica Neue" panose="02000503000000020004" pitchFamily="2" charset="0"/>
                          <a:ea typeface="Helvetica Neue" panose="02000503000000020004" pitchFamily="2" charset="0"/>
                          <a:cs typeface="Helvetica Neue" panose="02000503000000020004" pitchFamily="2" charset="0"/>
                        </a:rPr>
                        <a:t>To make the process easier on your heirs </a:t>
                      </a:r>
                      <a:endParaRPr lang="en-US" sz="2000" b="1" dirty="0">
                        <a:latin typeface="Helvetica Neue" panose="02000503000000020004" pitchFamily="2" charset="0"/>
                        <a:ea typeface="Helvetica Neue" panose="02000503000000020004" pitchFamily="2" charset="0"/>
                        <a:cs typeface="Helvetica Neue" panose="02000503000000020004" pitchFamily="2" charset="0"/>
                      </a:endParaRPr>
                    </a:p>
                  </a:txBody>
                  <a:tcPr anchor="ctr"/>
                </a:tc>
                <a:tc>
                  <a:txBody>
                    <a:bodyPr/>
                    <a:lstStyle/>
                    <a:p>
                      <a:pPr marL="0" indent="0" algn="ctr">
                        <a:buFont typeface="Arial" panose="020B0604020202020204" pitchFamily="34" charset="0"/>
                        <a:buNone/>
                      </a:pPr>
                      <a:r>
                        <a:rPr lang="en-US" sz="2000" baseline="0" dirty="0">
                          <a:latin typeface="Helvetica Neue" panose="02000503000000020004" pitchFamily="2" charset="0"/>
                          <a:ea typeface="Helvetica Neue" panose="02000503000000020004" pitchFamily="2" charset="0"/>
                          <a:cs typeface="Helvetica Neue" panose="02000503000000020004" pitchFamily="2" charset="0"/>
                        </a:rPr>
                        <a:t>You can change it</a:t>
                      </a:r>
                    </a:p>
                    <a:p>
                      <a:pPr marL="0" indent="0" algn="ctr">
                        <a:buFont typeface="Arial" panose="020B0604020202020204" pitchFamily="34" charset="0"/>
                        <a:buNone/>
                      </a:pPr>
                      <a:endParaRPr lang="en-US" sz="2000" baseline="0" dirty="0">
                        <a:latin typeface="Helvetica Neue" panose="02000503000000020004" pitchFamily="2" charset="0"/>
                        <a:ea typeface="Helvetica Neue" panose="02000503000000020004" pitchFamily="2" charset="0"/>
                        <a:cs typeface="Helvetica Neue" panose="02000503000000020004" pitchFamily="2" charset="0"/>
                      </a:endParaRPr>
                    </a:p>
                    <a:p>
                      <a:pPr marL="0" indent="0" algn="ctr">
                        <a:buFont typeface="Arial" panose="020B0604020202020204" pitchFamily="34" charset="0"/>
                        <a:buNone/>
                      </a:pPr>
                      <a:r>
                        <a:rPr lang="en-US" sz="2000" baseline="0" dirty="0">
                          <a:latin typeface="Helvetica Neue" panose="02000503000000020004" pitchFamily="2" charset="0"/>
                          <a:ea typeface="Helvetica Neue" panose="02000503000000020004" pitchFamily="2" charset="0"/>
                          <a:cs typeface="Helvetica Neue" panose="02000503000000020004" pitchFamily="2" charset="0"/>
                        </a:rPr>
                        <a:t>You are your own trustee,  name your successor</a:t>
                      </a:r>
                    </a:p>
                    <a:p>
                      <a:pPr marL="0" indent="0" algn="ctr">
                        <a:buFont typeface="Arial" panose="020B0604020202020204" pitchFamily="34" charset="0"/>
                        <a:buNone/>
                      </a:pPr>
                      <a:endParaRPr lang="en-US" sz="2000" baseline="0" dirty="0">
                        <a:latin typeface="Helvetica Neue" panose="02000503000000020004" pitchFamily="2" charset="0"/>
                        <a:ea typeface="Helvetica Neue" panose="02000503000000020004" pitchFamily="2" charset="0"/>
                        <a:cs typeface="Helvetica Neue" panose="02000503000000020004" pitchFamily="2" charset="0"/>
                      </a:endParaRPr>
                    </a:p>
                    <a:p>
                      <a:pPr marL="0" indent="0" algn="ctr">
                        <a:buFont typeface="Arial" panose="020B0604020202020204" pitchFamily="34" charset="0"/>
                        <a:buNone/>
                      </a:pPr>
                      <a:r>
                        <a:rPr lang="en-US" sz="2000" baseline="0" dirty="0">
                          <a:latin typeface="Helvetica Neue" panose="02000503000000020004" pitchFamily="2" charset="0"/>
                          <a:ea typeface="Helvetica Neue" panose="02000503000000020004" pitchFamily="2" charset="0"/>
                          <a:cs typeface="Helvetica Neue" panose="02000503000000020004" pitchFamily="2" charset="0"/>
                        </a:rPr>
                        <a:t>Harder to contest</a:t>
                      </a:r>
                      <a:endParaRPr lang="en-US" sz="2000" b="1" dirty="0">
                        <a:latin typeface="Helvetica Neue" panose="02000503000000020004" pitchFamily="2" charset="0"/>
                        <a:ea typeface="Helvetica Neue" panose="02000503000000020004" pitchFamily="2" charset="0"/>
                        <a:cs typeface="Helvetica Neue" panose="02000503000000020004" pitchFamily="2" charset="0"/>
                      </a:endParaRPr>
                    </a:p>
                  </a:txBody>
                  <a:tcPr anchor="ctr"/>
                </a:tc>
                <a:tc>
                  <a:txBody>
                    <a:bodyPr/>
                    <a:lstStyle/>
                    <a:p>
                      <a:pPr marL="0" indent="0" algn="ctr">
                        <a:buFont typeface="Arial" panose="020B0604020202020204" pitchFamily="34" charset="0"/>
                        <a:buNone/>
                      </a:pPr>
                      <a:r>
                        <a:rPr lang="en-US" sz="2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Doesn’t save taxes</a:t>
                      </a:r>
                    </a:p>
                    <a:p>
                      <a:pPr marL="0" indent="0" algn="ctr">
                        <a:buFont typeface="Arial" panose="020B0604020202020204" pitchFamily="34" charset="0"/>
                        <a:buNone/>
                      </a:pPr>
                      <a:endParaRPr lang="en-US" sz="2000" dirty="0">
                        <a:latin typeface="Helvetica Neue" panose="02000503000000020004" pitchFamily="2" charset="0"/>
                        <a:ea typeface="Helvetica Neue" panose="02000503000000020004" pitchFamily="2" charset="0"/>
                        <a:cs typeface="Helvetica Neue" panose="02000503000000020004" pitchFamily="2" charset="0"/>
                      </a:endParaRPr>
                    </a:p>
                    <a:p>
                      <a:pPr marL="0" indent="0" algn="ctr">
                        <a:buFont typeface="Arial" panose="020B0604020202020204" pitchFamily="34" charset="0"/>
                        <a:buNone/>
                      </a:pPr>
                      <a:r>
                        <a:rPr lang="en-US" sz="2000"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rPr>
                        <a:t>More complex to draw up and manage</a:t>
                      </a:r>
                      <a:endParaRPr lang="en-US" sz="2000" b="1" dirty="0">
                        <a:solidFill>
                          <a:srgbClr val="C00000"/>
                        </a:solidFill>
                        <a:latin typeface="Helvetica Neue" panose="02000503000000020004" pitchFamily="2" charset="0"/>
                        <a:ea typeface="Helvetica Neue" panose="02000503000000020004" pitchFamily="2" charset="0"/>
                        <a:cs typeface="Helvetica Neue" panose="02000503000000020004" pitchFamily="2" charset="0"/>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15162406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showMasterSp="0">
  <p:cSld>
    <p:bg>
      <p:bgPr shadeToTitle="1">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9FE780E-1829-0E4C-AB6A-3CC8C00E4A14}"/>
              </a:ext>
            </a:extLst>
          </p:cNvPr>
          <p:cNvSpPr/>
          <p:nvPr/>
        </p:nvSpPr>
        <p:spPr>
          <a:xfrm>
            <a:off x="-22225" y="-22155"/>
            <a:ext cx="5323881" cy="6916256"/>
          </a:xfrm>
          <a:prstGeom prst="rect">
            <a:avLst/>
          </a:prstGeom>
          <a:gradFill flip="none" rotWithShape="1">
            <a:gsLst>
              <a:gs pos="0">
                <a:srgbClr val="92D050">
                  <a:alpha val="75000"/>
                </a:srgbClr>
              </a:gs>
              <a:gs pos="100000">
                <a:schemeClr val="accent4"/>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47747" y="-183361"/>
            <a:ext cx="4187893" cy="3487263"/>
          </a:xfrm>
        </p:spPr>
        <p:txBody>
          <a:bodyPr>
            <a:normAutofit/>
          </a:bodyPr>
          <a:lstStyle/>
          <a:p>
            <a:r>
              <a:rPr lang="en-US" altLang="en-US" dirty="0">
                <a:solidFill>
                  <a:schemeClr val="tx1"/>
                </a:solidFill>
                <a:ea typeface="ＭＳ Ｐゴシック" panose="020B0600070205080204" pitchFamily="34" charset="-128"/>
              </a:rPr>
              <a:t>Living Trusts: Irrevocable</a:t>
            </a:r>
            <a:endParaRPr lang="en-US" dirty="0">
              <a:solidFill>
                <a:schemeClr val="tx1"/>
              </a:solidFill>
            </a:endParaRPr>
          </a:p>
        </p:txBody>
      </p:sp>
      <p:pic>
        <p:nvPicPr>
          <p:cNvPr id="16" name="Picture 15">
            <a:extLst>
              <a:ext uri="{FF2B5EF4-FFF2-40B4-BE49-F238E27FC236}">
                <a16:creationId xmlns:a16="http://schemas.microsoft.com/office/drawing/2014/main" id="{EC466488-6646-4A4B-A308-D428C197002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47747" y="3006321"/>
            <a:ext cx="4514941" cy="2920623"/>
          </a:xfrm>
          <a:prstGeom prst="roundRect">
            <a:avLst>
              <a:gd name="adj" fmla="val 8594"/>
            </a:avLst>
          </a:prstGeom>
          <a:solidFill>
            <a:srgbClr val="FFFFFF">
              <a:shade val="85000"/>
            </a:srgbClr>
          </a:solidFill>
          <a:ln>
            <a:noFill/>
          </a:ln>
          <a:effectLst>
            <a:reflection blurRad="12700" stA="38000" endPos="20000" dist="5000" dir="5400000" sy="-100000" algn="bl" rotWithShape="0"/>
          </a:effectLst>
        </p:spPr>
      </p:pic>
      <p:sp>
        <p:nvSpPr>
          <p:cNvPr id="23" name="Rectangle 3">
            <a:extLst>
              <a:ext uri="{FF2B5EF4-FFF2-40B4-BE49-F238E27FC236}">
                <a16:creationId xmlns:a16="http://schemas.microsoft.com/office/drawing/2014/main" id="{E085A307-AF10-FE49-87C6-749B7FD98156}"/>
              </a:ext>
            </a:extLst>
          </p:cNvPr>
          <p:cNvSpPr txBox="1">
            <a:spLocks noChangeArrowheads="1"/>
          </p:cNvSpPr>
          <p:nvPr/>
        </p:nvSpPr>
        <p:spPr>
          <a:xfrm>
            <a:off x="5807086" y="706543"/>
            <a:ext cx="5620272" cy="57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1">
                    <a:lumMod val="75000"/>
                    <a:lumOff val="25000"/>
                  </a:schemeClr>
                </a:solidFill>
                <a:latin typeface="Calibri" panose="020F0502020204030204" pitchFamily="34" charset="0"/>
                <a:cs typeface="Calibri" panose="020F0502020204030204" pitchFamily="34" charset="0"/>
              </a:rPr>
              <a:t>For cases when there may be advantages to not having access to an asset </a:t>
            </a:r>
          </a:p>
          <a:p>
            <a:r>
              <a:rPr lang="en-US" sz="3000" b="1" dirty="0">
                <a:solidFill>
                  <a:schemeClr val="bg1">
                    <a:lumMod val="75000"/>
                    <a:lumOff val="25000"/>
                  </a:schemeClr>
                </a:solidFill>
                <a:latin typeface="Calibri" panose="020F0502020204030204" pitchFamily="34" charset="0"/>
                <a:cs typeface="Calibri" panose="020F0502020204030204" pitchFamily="34" charset="0"/>
              </a:rPr>
              <a:t>Examples:</a:t>
            </a:r>
          </a:p>
          <a:p>
            <a:pPr marL="457200" indent="-457200"/>
            <a:r>
              <a:rPr lang="en-US" sz="3000" dirty="0">
                <a:solidFill>
                  <a:schemeClr val="bg1">
                    <a:lumMod val="75000"/>
                    <a:lumOff val="25000"/>
                  </a:schemeClr>
                </a:solidFill>
                <a:latin typeface="Calibri" panose="020F0502020204030204" pitchFamily="34" charset="0"/>
                <a:cs typeface="Calibri" panose="020F0502020204030204" pitchFamily="34" charset="0"/>
              </a:rPr>
              <a:t>To stay under the estate tax thresholds</a:t>
            </a:r>
          </a:p>
          <a:p>
            <a:pPr marL="457200" indent="-457200"/>
            <a:r>
              <a:rPr lang="en-US" sz="3000" dirty="0">
                <a:solidFill>
                  <a:schemeClr val="bg1">
                    <a:lumMod val="75000"/>
                    <a:lumOff val="25000"/>
                  </a:schemeClr>
                </a:solidFill>
                <a:latin typeface="Calibri" panose="020F0502020204030204" pitchFamily="34" charset="0"/>
                <a:cs typeface="Calibri" panose="020F0502020204030204" pitchFamily="34" charset="0"/>
              </a:rPr>
              <a:t>To try to protect asset from Medicaid spend-down</a:t>
            </a:r>
            <a:br>
              <a:rPr lang="en-US" sz="3000" dirty="0">
                <a:solidFill>
                  <a:schemeClr val="bg1">
                    <a:lumMod val="75000"/>
                    <a:lumOff val="25000"/>
                  </a:schemeClr>
                </a:solidFill>
                <a:latin typeface="Calibri" panose="020F0502020204030204" pitchFamily="34" charset="0"/>
                <a:cs typeface="Calibri" panose="020F0502020204030204" pitchFamily="34" charset="0"/>
              </a:rPr>
            </a:br>
            <a:r>
              <a:rPr lang="en-US" sz="3000" dirty="0">
                <a:solidFill>
                  <a:schemeClr val="bg1">
                    <a:lumMod val="75000"/>
                    <a:lumOff val="25000"/>
                  </a:schemeClr>
                </a:solidFill>
                <a:latin typeface="Calibri" panose="020F0502020204030204" pitchFamily="34" charset="0"/>
                <a:cs typeface="Calibri" panose="020F0502020204030204" pitchFamily="34" charset="0"/>
              </a:rPr>
              <a:t>(5-year look back)</a:t>
            </a:r>
          </a:p>
          <a:p>
            <a:r>
              <a:rPr lang="en-US" sz="3000" dirty="0">
                <a:solidFill>
                  <a:schemeClr val="bg1">
                    <a:lumMod val="75000"/>
                    <a:lumOff val="25000"/>
                  </a:schemeClr>
                </a:solidFill>
                <a:latin typeface="Calibri" panose="020F0502020204030204" pitchFamily="34" charset="0"/>
                <a:cs typeface="Calibri" panose="020F0502020204030204" pitchFamily="34" charset="0"/>
              </a:rPr>
              <a:t>Drawback: It’s a firm decision</a:t>
            </a:r>
            <a:endParaRPr lang="en-US" sz="3200" dirty="0">
              <a:solidFill>
                <a:schemeClr val="bg1">
                  <a:lumMod val="75000"/>
                  <a:lumOff val="25000"/>
                </a:schemeClr>
              </a:solidFill>
              <a:latin typeface="Calibri" panose="020F0502020204030204" pitchFamily="34" charset="0"/>
              <a:cs typeface="Calibri" panose="020F0502020204030204" pitchFamily="34" charset="0"/>
            </a:endParaRPr>
          </a:p>
          <a:p>
            <a:endParaRPr lang="en-US" sz="3200" dirty="0">
              <a:solidFill>
                <a:schemeClr val="bg1">
                  <a:lumMod val="75000"/>
                  <a:lumOff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468090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 calcmode="lin" valueType="num">
                                      <p:cBhvr additive="base">
                                        <p:cTn id="2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
                                            <p:txEl>
                                              <p:pRg st="1" end="1"/>
                                            </p:txEl>
                                          </p:spTgt>
                                        </p:tgtEl>
                                        <p:attrNameLst>
                                          <p:attrName>style.visibility</p:attrName>
                                        </p:attrNameLst>
                                      </p:cBhvr>
                                      <p:to>
                                        <p:strVal val="visible"/>
                                      </p:to>
                                    </p:set>
                                    <p:anim calcmode="lin" valueType="num">
                                      <p:cBhvr additive="base">
                                        <p:cTn id="26"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
                                            <p:txEl>
                                              <p:pRg st="2" end="2"/>
                                            </p:txEl>
                                          </p:spTgt>
                                        </p:tgtEl>
                                        <p:attrNameLst>
                                          <p:attrName>style.visibility</p:attrName>
                                        </p:attrNameLst>
                                      </p:cBhvr>
                                      <p:to>
                                        <p:strVal val="visible"/>
                                      </p:to>
                                    </p:set>
                                    <p:anim calcmode="lin" valueType="num">
                                      <p:cBhvr additive="base">
                                        <p:cTn id="32"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3">
                                            <p:txEl>
                                              <p:pRg st="3" end="3"/>
                                            </p:txEl>
                                          </p:spTgt>
                                        </p:tgtEl>
                                        <p:attrNameLst>
                                          <p:attrName>style.visibility</p:attrName>
                                        </p:attrNameLst>
                                      </p:cBhvr>
                                      <p:to>
                                        <p:strVal val="visible"/>
                                      </p:to>
                                    </p:set>
                                    <p:anim calcmode="lin" valueType="num">
                                      <p:cBhvr additive="base">
                                        <p:cTn id="38" dur="500" fill="hold"/>
                                        <p:tgtEl>
                                          <p:spTgt spid="23">
                                            <p:txEl>
                                              <p:pRg st="3" end="3"/>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2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3">
                                            <p:txEl>
                                              <p:pRg st="4" end="4"/>
                                            </p:txEl>
                                          </p:spTgt>
                                        </p:tgtEl>
                                        <p:attrNameLst>
                                          <p:attrName>style.visibility</p:attrName>
                                        </p:attrNameLst>
                                      </p:cBhvr>
                                      <p:to>
                                        <p:strVal val="visible"/>
                                      </p:to>
                                    </p:set>
                                    <p:anim calcmode="lin" valueType="num">
                                      <p:cBhvr additive="base">
                                        <p:cTn id="4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build="p"/>
    </p:bld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shadeToTitle="1">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9FE780E-1829-0E4C-AB6A-3CC8C00E4A14}"/>
              </a:ext>
            </a:extLst>
          </p:cNvPr>
          <p:cNvSpPr/>
          <p:nvPr/>
        </p:nvSpPr>
        <p:spPr>
          <a:xfrm>
            <a:off x="-22225" y="-22155"/>
            <a:ext cx="5323881" cy="6916256"/>
          </a:xfrm>
          <a:prstGeom prst="rect">
            <a:avLst/>
          </a:prstGeom>
          <a:gradFill flip="none" rotWithShape="1">
            <a:gsLst>
              <a:gs pos="0">
                <a:srgbClr val="92D050">
                  <a:alpha val="75000"/>
                </a:srgbClr>
              </a:gs>
              <a:gs pos="100000">
                <a:schemeClr val="accent4"/>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47747" y="-183361"/>
            <a:ext cx="4187893" cy="3487263"/>
          </a:xfrm>
        </p:spPr>
        <p:txBody>
          <a:bodyPr>
            <a:normAutofit/>
          </a:bodyPr>
          <a:lstStyle/>
          <a:p>
            <a:r>
              <a:rPr lang="en-US" altLang="en-US" dirty="0">
                <a:solidFill>
                  <a:schemeClr val="tx1"/>
                </a:solidFill>
                <a:ea typeface="ＭＳ Ｐゴシック" panose="020B0600070205080204" pitchFamily="34" charset="-128"/>
              </a:rPr>
              <a:t>Special Needs Trust</a:t>
            </a:r>
            <a:endParaRPr lang="en-US" dirty="0">
              <a:solidFill>
                <a:schemeClr val="tx1"/>
              </a:solidFill>
            </a:endParaRPr>
          </a:p>
        </p:txBody>
      </p:sp>
      <p:sp>
        <p:nvSpPr>
          <p:cNvPr id="23" name="Rectangle 3">
            <a:extLst>
              <a:ext uri="{FF2B5EF4-FFF2-40B4-BE49-F238E27FC236}">
                <a16:creationId xmlns:a16="http://schemas.microsoft.com/office/drawing/2014/main" id="{E085A307-AF10-FE49-87C6-749B7FD98156}"/>
              </a:ext>
            </a:extLst>
          </p:cNvPr>
          <p:cNvSpPr txBox="1">
            <a:spLocks noChangeArrowheads="1"/>
          </p:cNvSpPr>
          <p:nvPr/>
        </p:nvSpPr>
        <p:spPr>
          <a:xfrm>
            <a:off x="5807086" y="706543"/>
            <a:ext cx="5620272" cy="57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1">
                    <a:lumMod val="75000"/>
                    <a:lumOff val="25000"/>
                  </a:schemeClr>
                </a:solidFill>
                <a:latin typeface="Calibri" panose="020F0502020204030204" pitchFamily="34" charset="0"/>
                <a:cs typeface="Calibri" panose="020F0502020204030204" pitchFamily="34" charset="0"/>
              </a:rPr>
              <a:t>To try to protect from loss of government benefits</a:t>
            </a:r>
          </a:p>
          <a:p>
            <a:pPr marL="457200" indent="-457200"/>
            <a:r>
              <a:rPr lang="en-US" sz="3000" b="1" dirty="0">
                <a:solidFill>
                  <a:schemeClr val="bg1">
                    <a:lumMod val="75000"/>
                    <a:lumOff val="25000"/>
                  </a:schemeClr>
                </a:solidFill>
                <a:latin typeface="Calibri" panose="020F0502020204030204" pitchFamily="34" charset="0"/>
                <a:cs typeface="Calibri" panose="020F0502020204030204" pitchFamily="34" charset="0"/>
              </a:rPr>
              <a:t>Purpose</a:t>
            </a:r>
            <a:br>
              <a:rPr lang="en-US" sz="3000" dirty="0">
                <a:solidFill>
                  <a:schemeClr val="bg1">
                    <a:lumMod val="75000"/>
                    <a:lumOff val="25000"/>
                  </a:schemeClr>
                </a:solidFill>
                <a:latin typeface="Calibri" panose="020F0502020204030204" pitchFamily="34" charset="0"/>
                <a:cs typeface="Calibri" panose="020F0502020204030204" pitchFamily="34" charset="0"/>
              </a:rPr>
            </a:br>
            <a:r>
              <a:rPr lang="en-US" sz="3000" dirty="0">
                <a:solidFill>
                  <a:schemeClr val="bg1">
                    <a:lumMod val="75000"/>
                    <a:lumOff val="25000"/>
                  </a:schemeClr>
                </a:solidFill>
                <a:latin typeface="Calibri" panose="020F0502020204030204" pitchFamily="34" charset="0"/>
                <a:cs typeface="Calibri" panose="020F0502020204030204" pitchFamily="34" charset="0"/>
              </a:rPr>
              <a:t>So a beneficiary on government assistance won’t lose it when he inherits your assets</a:t>
            </a:r>
          </a:p>
          <a:p>
            <a:pPr marL="457200" indent="-457200"/>
            <a:r>
              <a:rPr lang="en-US" sz="3000" b="1" dirty="0">
                <a:solidFill>
                  <a:schemeClr val="bg1">
                    <a:lumMod val="75000"/>
                    <a:lumOff val="25000"/>
                  </a:schemeClr>
                </a:solidFill>
                <a:latin typeface="Calibri" panose="020F0502020204030204" pitchFamily="34" charset="0"/>
                <a:cs typeface="Calibri" panose="020F0502020204030204" pitchFamily="34" charset="0"/>
              </a:rPr>
              <a:t>Process</a:t>
            </a:r>
            <a:br>
              <a:rPr lang="en-US" sz="3000" dirty="0">
                <a:solidFill>
                  <a:schemeClr val="bg1">
                    <a:lumMod val="75000"/>
                    <a:lumOff val="25000"/>
                  </a:schemeClr>
                </a:solidFill>
                <a:latin typeface="Calibri" panose="020F0502020204030204" pitchFamily="34" charset="0"/>
                <a:cs typeface="Calibri" panose="020F0502020204030204" pitchFamily="34" charset="0"/>
              </a:rPr>
            </a:br>
            <a:r>
              <a:rPr lang="en-US" sz="3000" dirty="0">
                <a:solidFill>
                  <a:schemeClr val="bg1">
                    <a:lumMod val="75000"/>
                    <a:lumOff val="25000"/>
                  </a:schemeClr>
                </a:solidFill>
                <a:latin typeface="Calibri" panose="020F0502020204030204" pitchFamily="34" charset="0"/>
                <a:cs typeface="Calibri" panose="020F0502020204030204" pitchFamily="34" charset="0"/>
              </a:rPr>
              <a:t>A trustee is appointed to disburse assets based on certain needs</a:t>
            </a:r>
          </a:p>
        </p:txBody>
      </p:sp>
      <p:pic>
        <p:nvPicPr>
          <p:cNvPr id="7" name="Picture 6">
            <a:extLst>
              <a:ext uri="{FF2B5EF4-FFF2-40B4-BE49-F238E27FC236}">
                <a16:creationId xmlns:a16="http://schemas.microsoft.com/office/drawing/2014/main" id="{BBE6E77A-C848-5345-9277-AD1C738ACCCE}"/>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350212" y="2962445"/>
            <a:ext cx="4510010" cy="3008376"/>
          </a:xfrm>
          <a:prstGeom prst="roundRect">
            <a:avLst>
              <a:gd name="adj" fmla="val 8594"/>
            </a:avLst>
          </a:prstGeom>
          <a:solidFill>
            <a:srgbClr val="FFFFFF">
              <a:shade val="85000"/>
            </a:srgbClr>
          </a:solidFill>
          <a:ln>
            <a:noFill/>
          </a:ln>
          <a:effectLst>
            <a:reflection blurRad="12700" stA="38000" endPos="20000" dist="5000" dir="5400000" sy="-100000" algn="bl" rotWithShape="0"/>
          </a:effectLst>
        </p:spPr>
      </p:pic>
    </p:spTree>
    <p:extLst>
      <p:ext uri="{BB962C8B-B14F-4D97-AF65-F5344CB8AC3E}">
        <p14:creationId xmlns:p14="http://schemas.microsoft.com/office/powerpoint/2010/main" val="112978430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 calcmode="lin" valueType="num">
                                      <p:cBhvr additive="base">
                                        <p:cTn id="2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
                                            <p:txEl>
                                              <p:pRg st="1" end="1"/>
                                            </p:txEl>
                                          </p:spTgt>
                                        </p:tgtEl>
                                        <p:attrNameLst>
                                          <p:attrName>style.visibility</p:attrName>
                                        </p:attrNameLst>
                                      </p:cBhvr>
                                      <p:to>
                                        <p:strVal val="visible"/>
                                      </p:to>
                                    </p:set>
                                    <p:anim calcmode="lin" valueType="num">
                                      <p:cBhvr additive="base">
                                        <p:cTn id="26"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
                                            <p:txEl>
                                              <p:pRg st="2" end="2"/>
                                            </p:txEl>
                                          </p:spTgt>
                                        </p:tgtEl>
                                        <p:attrNameLst>
                                          <p:attrName>style.visibility</p:attrName>
                                        </p:attrNameLst>
                                      </p:cBhvr>
                                      <p:to>
                                        <p:strVal val="visible"/>
                                      </p:to>
                                    </p:set>
                                    <p:anim calcmode="lin" valueType="num">
                                      <p:cBhvr additive="base">
                                        <p:cTn id="32"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build="p"/>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shadeToTitle="1">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9FE780E-1829-0E4C-AB6A-3CC8C00E4A14}"/>
              </a:ext>
            </a:extLst>
          </p:cNvPr>
          <p:cNvSpPr/>
          <p:nvPr/>
        </p:nvSpPr>
        <p:spPr>
          <a:xfrm>
            <a:off x="-22225" y="-22155"/>
            <a:ext cx="5323881" cy="6916256"/>
          </a:xfrm>
          <a:prstGeom prst="rect">
            <a:avLst/>
          </a:prstGeom>
          <a:gradFill flip="none" rotWithShape="1">
            <a:gsLst>
              <a:gs pos="0">
                <a:srgbClr val="92D050">
                  <a:alpha val="75000"/>
                </a:srgbClr>
              </a:gs>
              <a:gs pos="100000">
                <a:schemeClr val="accent4"/>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47747" y="-183361"/>
            <a:ext cx="4187893" cy="3487263"/>
          </a:xfrm>
        </p:spPr>
        <p:txBody>
          <a:bodyPr>
            <a:normAutofit/>
          </a:bodyPr>
          <a:lstStyle/>
          <a:p>
            <a:r>
              <a:rPr lang="en-US" altLang="en-US" dirty="0">
                <a:solidFill>
                  <a:schemeClr val="tx1"/>
                </a:solidFill>
                <a:ea typeface="ＭＳ Ｐゴシック" panose="020B0600070205080204" pitchFamily="34" charset="-128"/>
              </a:rPr>
              <a:t>Durable Power of Attorney</a:t>
            </a:r>
            <a:endParaRPr lang="en-US" dirty="0">
              <a:solidFill>
                <a:schemeClr val="tx1"/>
              </a:solidFill>
            </a:endParaRPr>
          </a:p>
        </p:txBody>
      </p:sp>
      <p:pic>
        <p:nvPicPr>
          <p:cNvPr id="16" name="Picture 15">
            <a:extLst>
              <a:ext uri="{FF2B5EF4-FFF2-40B4-BE49-F238E27FC236}">
                <a16:creationId xmlns:a16="http://schemas.microsoft.com/office/drawing/2014/main" id="{EC466488-6646-4A4B-A308-D428C197002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47747" y="3063965"/>
            <a:ext cx="4514941" cy="2805336"/>
          </a:xfrm>
          <a:prstGeom prst="roundRect">
            <a:avLst>
              <a:gd name="adj" fmla="val 8594"/>
            </a:avLst>
          </a:prstGeom>
          <a:solidFill>
            <a:srgbClr val="FFFFFF">
              <a:shade val="85000"/>
            </a:srgbClr>
          </a:solidFill>
          <a:ln>
            <a:noFill/>
          </a:ln>
          <a:effectLst>
            <a:reflection blurRad="12700" stA="38000" endPos="20000" dist="5000" dir="5400000" sy="-100000" algn="bl" rotWithShape="0"/>
          </a:effectLst>
        </p:spPr>
      </p:pic>
      <p:sp>
        <p:nvSpPr>
          <p:cNvPr id="23" name="Rectangle 3">
            <a:extLst>
              <a:ext uri="{FF2B5EF4-FFF2-40B4-BE49-F238E27FC236}">
                <a16:creationId xmlns:a16="http://schemas.microsoft.com/office/drawing/2014/main" id="{E085A307-AF10-FE49-87C6-749B7FD98156}"/>
              </a:ext>
            </a:extLst>
          </p:cNvPr>
          <p:cNvSpPr txBox="1">
            <a:spLocks noChangeArrowheads="1"/>
          </p:cNvSpPr>
          <p:nvPr/>
        </p:nvSpPr>
        <p:spPr>
          <a:xfrm>
            <a:off x="5807086" y="706543"/>
            <a:ext cx="5620272" cy="57560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3000" dirty="0">
                <a:solidFill>
                  <a:schemeClr val="bg1">
                    <a:lumMod val="75000"/>
                    <a:lumOff val="25000"/>
                  </a:schemeClr>
                </a:solidFill>
                <a:latin typeface="Calibri" panose="020F0502020204030204" pitchFamily="34" charset="0"/>
                <a:cs typeface="Calibri" panose="020F0502020204030204" pitchFamily="34" charset="0"/>
              </a:rPr>
              <a:t>The better alternative to putting assets in a child’s name</a:t>
            </a:r>
          </a:p>
          <a:p>
            <a:pPr marL="457200" indent="-457200"/>
            <a:r>
              <a:rPr lang="en-US" sz="3000" b="1" dirty="0">
                <a:solidFill>
                  <a:schemeClr val="bg1">
                    <a:lumMod val="75000"/>
                    <a:lumOff val="25000"/>
                  </a:schemeClr>
                </a:solidFill>
                <a:latin typeface="Calibri" panose="020F0502020204030204" pitchFamily="34" charset="0"/>
                <a:cs typeface="Calibri" panose="020F0502020204030204" pitchFamily="34" charset="0"/>
              </a:rPr>
              <a:t>Purpose</a:t>
            </a:r>
            <a:r>
              <a:rPr lang="en-US" sz="3000" dirty="0">
                <a:solidFill>
                  <a:schemeClr val="bg1">
                    <a:lumMod val="75000"/>
                    <a:lumOff val="25000"/>
                  </a:schemeClr>
                </a:solidFill>
                <a:latin typeface="Calibri" panose="020F0502020204030204" pitchFamily="34" charset="0"/>
                <a:cs typeface="Calibri" panose="020F0502020204030204" pitchFamily="34" charset="0"/>
              </a:rPr>
              <a:t> </a:t>
            </a:r>
            <a:br>
              <a:rPr lang="en-US" sz="3000" dirty="0">
                <a:solidFill>
                  <a:schemeClr val="bg1">
                    <a:lumMod val="75000"/>
                    <a:lumOff val="25000"/>
                  </a:schemeClr>
                </a:solidFill>
                <a:latin typeface="Calibri" panose="020F0502020204030204" pitchFamily="34" charset="0"/>
                <a:cs typeface="Calibri" panose="020F0502020204030204" pitchFamily="34" charset="0"/>
              </a:rPr>
            </a:br>
            <a:r>
              <a:rPr lang="en-US" sz="3000" dirty="0">
                <a:solidFill>
                  <a:schemeClr val="bg1">
                    <a:lumMod val="75000"/>
                    <a:lumOff val="25000"/>
                  </a:schemeClr>
                </a:solidFill>
                <a:latin typeface="Calibri" panose="020F0502020204030204" pitchFamily="34" charset="0"/>
                <a:cs typeface="Calibri" panose="020F0502020204030204" pitchFamily="34" charset="0"/>
              </a:rPr>
              <a:t>To appoint someone to make financial decisions on your behalf should you become incapacitated</a:t>
            </a:r>
          </a:p>
          <a:p>
            <a:pPr marL="457200" indent="-457200"/>
            <a:r>
              <a:rPr lang="en-US" sz="3000" b="1" dirty="0">
                <a:solidFill>
                  <a:schemeClr val="bg1">
                    <a:lumMod val="75000"/>
                    <a:lumOff val="25000"/>
                  </a:schemeClr>
                </a:solidFill>
                <a:latin typeface="Calibri" panose="020F0502020204030204" pitchFamily="34" charset="0"/>
                <a:cs typeface="Calibri" panose="020F0502020204030204" pitchFamily="34" charset="0"/>
              </a:rPr>
              <a:t>Most Common</a:t>
            </a:r>
            <a:br>
              <a:rPr lang="en-US" sz="3000" dirty="0">
                <a:solidFill>
                  <a:schemeClr val="bg1">
                    <a:lumMod val="75000"/>
                    <a:lumOff val="25000"/>
                  </a:schemeClr>
                </a:solidFill>
                <a:latin typeface="Calibri" panose="020F0502020204030204" pitchFamily="34" charset="0"/>
                <a:cs typeface="Calibri" panose="020F0502020204030204" pitchFamily="34" charset="0"/>
              </a:rPr>
            </a:br>
            <a:r>
              <a:rPr lang="en-US" sz="3000" dirty="0">
                <a:solidFill>
                  <a:schemeClr val="bg1">
                    <a:lumMod val="75000"/>
                    <a:lumOff val="25000"/>
                  </a:schemeClr>
                </a:solidFill>
                <a:latin typeface="Calibri" panose="020F0502020204030204" pitchFamily="34" charset="0"/>
                <a:cs typeface="Calibri" panose="020F0502020204030204" pitchFamily="34" charset="0"/>
              </a:rPr>
              <a:t>“Springing” power of attorney becomes valid with doctor’s signature</a:t>
            </a:r>
          </a:p>
        </p:txBody>
      </p:sp>
    </p:spTree>
    <p:extLst>
      <p:ext uri="{BB962C8B-B14F-4D97-AF65-F5344CB8AC3E}">
        <p14:creationId xmlns:p14="http://schemas.microsoft.com/office/powerpoint/2010/main" val="4251342415"/>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 calcmode="lin" valueType="num">
                                      <p:cBhvr additive="base">
                                        <p:cTn id="20"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
                                            <p:txEl>
                                              <p:pRg st="1" end="1"/>
                                            </p:txEl>
                                          </p:spTgt>
                                        </p:tgtEl>
                                        <p:attrNameLst>
                                          <p:attrName>style.visibility</p:attrName>
                                        </p:attrNameLst>
                                      </p:cBhvr>
                                      <p:to>
                                        <p:strVal val="visible"/>
                                      </p:to>
                                    </p:set>
                                    <p:anim calcmode="lin" valueType="num">
                                      <p:cBhvr additive="base">
                                        <p:cTn id="26"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23">
                                            <p:txEl>
                                              <p:pRg st="2" end="2"/>
                                            </p:txEl>
                                          </p:spTgt>
                                        </p:tgtEl>
                                        <p:attrNameLst>
                                          <p:attrName>style.visibility</p:attrName>
                                        </p:attrNameLst>
                                      </p:cBhvr>
                                      <p:to>
                                        <p:strVal val="visible"/>
                                      </p:to>
                                    </p:set>
                                    <p:anim calcmode="lin" valueType="num">
                                      <p:cBhvr additive="base">
                                        <p:cTn id="32"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ACC240F-1B28-3F4A-8C2A-B954B0B8585F}"/>
              </a:ext>
            </a:extLst>
          </p:cNvPr>
          <p:cNvSpPr>
            <a:spLocks noGrp="1" noChangeArrowheads="1"/>
          </p:cNvSpPr>
          <p:nvPr>
            <p:ph type="title"/>
          </p:nvPr>
        </p:nvSpPr>
        <p:spPr>
          <a:xfrm>
            <a:off x="1466850" y="495300"/>
            <a:ext cx="9258300" cy="1143000"/>
          </a:xfrm>
        </p:spPr>
        <p:txBody>
          <a:bodyPr>
            <a:normAutofit fontScale="90000"/>
          </a:bodyPr>
          <a:lstStyle/>
          <a:p>
            <a:pPr algn="ctr"/>
            <a:r>
              <a:rPr lang="en-US" b="1" dirty="0">
                <a:solidFill>
                  <a:schemeClr val="accent4"/>
                </a:solidFill>
              </a:rPr>
              <a:t>ADVANCE DIRECTIVE </a:t>
            </a:r>
            <a:r>
              <a:rPr lang="en-US" dirty="0">
                <a:solidFill>
                  <a:schemeClr val="accent4"/>
                </a:solidFill>
              </a:rPr>
              <a:t>FOR HEALTHCARE / LIVING WILL</a:t>
            </a:r>
            <a:endParaRPr lang="en-US" altLang="en-US" dirty="0">
              <a:solidFill>
                <a:schemeClr val="accent4"/>
              </a:solidFill>
              <a:ea typeface="ＭＳ Ｐゴシック" panose="020B0600070205080204" pitchFamily="34" charset="-128"/>
            </a:endParaRPr>
          </a:p>
        </p:txBody>
      </p:sp>
      <p:sp>
        <p:nvSpPr>
          <p:cNvPr id="35843" name="Content Placeholder 2">
            <a:extLst>
              <a:ext uri="{FF2B5EF4-FFF2-40B4-BE49-F238E27FC236}">
                <a16:creationId xmlns:a16="http://schemas.microsoft.com/office/drawing/2014/main" id="{EDE2AC58-9E04-BC40-B22C-42257531FA72}"/>
              </a:ext>
            </a:extLst>
          </p:cNvPr>
          <p:cNvSpPr>
            <a:spLocks noGrp="1" noChangeArrowheads="1"/>
          </p:cNvSpPr>
          <p:nvPr>
            <p:ph idx="1"/>
          </p:nvPr>
        </p:nvSpPr>
        <p:spPr>
          <a:xfrm>
            <a:off x="4285473" y="2800459"/>
            <a:ext cx="6945443" cy="3562241"/>
          </a:xfrm>
        </p:spPr>
        <p:txBody>
          <a:bodyPr>
            <a:noAutofit/>
          </a:bodyPr>
          <a:lstStyle/>
          <a:p>
            <a:r>
              <a:rPr lang="en-US"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t>Appoints someone to make decisions in accordance with your wishes under various circumstances of life support</a:t>
            </a:r>
          </a:p>
          <a:p>
            <a:r>
              <a:rPr lang="en-US"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t>Allows you to select the person best emotionally suited </a:t>
            </a:r>
          </a:p>
          <a:p>
            <a:r>
              <a:rPr lang="en-US"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t>Avoids undue emotional trauma</a:t>
            </a:r>
            <a:br>
              <a:rPr lang="en-US"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br>
            <a:r>
              <a:rPr lang="en-US"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t>(Terri Schiavo’s story, Maria’s story…)</a:t>
            </a:r>
          </a:p>
        </p:txBody>
      </p:sp>
      <p:cxnSp>
        <p:nvCxnSpPr>
          <p:cNvPr id="9" name="Straight Connector 8">
            <a:extLst>
              <a:ext uri="{FF2B5EF4-FFF2-40B4-BE49-F238E27FC236}">
                <a16:creationId xmlns:a16="http://schemas.microsoft.com/office/drawing/2014/main" id="{D1D5495F-8688-2047-AD60-A5B29C51C49F}"/>
              </a:ext>
            </a:extLst>
          </p:cNvPr>
          <p:cNvCxnSpPr/>
          <p:nvPr/>
        </p:nvCxnSpPr>
        <p:spPr>
          <a:xfrm>
            <a:off x="304800" y="2016183"/>
            <a:ext cx="11466786"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7" name="Content Placeholder 2">
            <a:extLst>
              <a:ext uri="{FF2B5EF4-FFF2-40B4-BE49-F238E27FC236}">
                <a16:creationId xmlns:a16="http://schemas.microsoft.com/office/drawing/2014/main" id="{9A63ED3B-F273-4C47-A6D0-1F60BF887E9A}"/>
              </a:ext>
            </a:extLst>
          </p:cNvPr>
          <p:cNvSpPr txBox="1">
            <a:spLocks/>
          </p:cNvSpPr>
          <p:nvPr/>
        </p:nvSpPr>
        <p:spPr>
          <a:xfrm>
            <a:off x="1828801" y="1676400"/>
            <a:ext cx="6553199"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endParaRPr>
          </a:p>
        </p:txBody>
      </p:sp>
      <p:pic>
        <p:nvPicPr>
          <p:cNvPr id="4" name="Picture 3" descr="A picture containing toy, sign, clock&#10;&#10;Description automatically generated">
            <a:extLst>
              <a:ext uri="{FF2B5EF4-FFF2-40B4-BE49-F238E27FC236}">
                <a16:creationId xmlns:a16="http://schemas.microsoft.com/office/drawing/2014/main" id="{B3A79B38-B716-6E4D-82CB-D3CFB51E3A15}"/>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58171" y="2355967"/>
            <a:ext cx="2877920" cy="3948545"/>
          </a:xfrm>
          <a:prstGeom prst="rect">
            <a:avLst/>
          </a:prstGeom>
        </p:spPr>
      </p:pic>
    </p:spTree>
    <p:extLst>
      <p:ext uri="{BB962C8B-B14F-4D97-AF65-F5344CB8AC3E}">
        <p14:creationId xmlns:p14="http://schemas.microsoft.com/office/powerpoint/2010/main" val="12483116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0" end="0"/>
                                            </p:txEl>
                                          </p:spTgt>
                                        </p:tgtEl>
                                        <p:attrNameLst>
                                          <p:attrName>style.visibility</p:attrName>
                                        </p:attrNameLst>
                                      </p:cBhvr>
                                      <p:to>
                                        <p:strVal val="visible"/>
                                      </p:to>
                                    </p:set>
                                    <p:anim calcmode="lin" valueType="num">
                                      <p:cBhvr additive="base">
                                        <p:cTn id="19"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1" end="1"/>
                                            </p:txEl>
                                          </p:spTgt>
                                        </p:tgtEl>
                                        <p:attrNameLst>
                                          <p:attrName>style.visibility</p:attrName>
                                        </p:attrNameLst>
                                      </p:cBhvr>
                                      <p:to>
                                        <p:strVal val="visible"/>
                                      </p:to>
                                    </p:set>
                                    <p:anim calcmode="lin" valueType="num">
                                      <p:cBhvr additive="base">
                                        <p:cTn id="25"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3">
                                            <p:txEl>
                                              <p:pRg st="2" end="2"/>
                                            </p:txEl>
                                          </p:spTgt>
                                        </p:tgtEl>
                                        <p:attrNameLst>
                                          <p:attrName>style.visibility</p:attrName>
                                        </p:attrNameLst>
                                      </p:cBhvr>
                                      <p:to>
                                        <p:strVal val="visible"/>
                                      </p:to>
                                    </p:set>
                                    <p:anim calcmode="lin" valueType="num">
                                      <p:cBhvr additive="base">
                                        <p:cTn id="31"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shadeToTitle="1">
        <a:solidFill>
          <a:schemeClr val="tx1"/>
        </a:solidFill>
        <a:effectLst/>
      </p:bgPr>
    </p:bg>
    <p:spTree>
      <p:nvGrpSpPr>
        <p:cNvPr id="1" name=""/>
        <p:cNvGrpSpPr/>
        <p:nvPr/>
      </p:nvGrpSpPr>
      <p:grpSpPr>
        <a:xfrm>
          <a:off x="0" y="0"/>
          <a:ext cx="0" cy="0"/>
          <a:chOff x="0" y="0"/>
          <a:chExt cx="0" cy="0"/>
        </a:xfrm>
      </p:grpSpPr>
      <p:pic>
        <p:nvPicPr>
          <p:cNvPr id="5" name="Picture 4" descr="A close up of a device&#10;&#10;Description automatically generated">
            <a:extLst>
              <a:ext uri="{FF2B5EF4-FFF2-40B4-BE49-F238E27FC236}">
                <a16:creationId xmlns:a16="http://schemas.microsoft.com/office/drawing/2014/main" id="{31CFCF1D-8AAF-E94B-A123-5D2972AD44E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9689" y="2380464"/>
            <a:ext cx="5825023" cy="3721542"/>
          </a:xfrm>
          <a:prstGeom prst="rect">
            <a:avLst/>
          </a:prstGeom>
        </p:spPr>
      </p:pic>
      <p:sp>
        <p:nvSpPr>
          <p:cNvPr id="4" name="Title 1">
            <a:extLst>
              <a:ext uri="{FF2B5EF4-FFF2-40B4-BE49-F238E27FC236}">
                <a16:creationId xmlns:a16="http://schemas.microsoft.com/office/drawing/2014/main" id="{6251BEB4-78DC-4D54-A23C-22C0C9BB922E}"/>
              </a:ext>
            </a:extLst>
          </p:cNvPr>
          <p:cNvSpPr txBox="1">
            <a:spLocks/>
          </p:cNvSpPr>
          <p:nvPr/>
        </p:nvSpPr>
        <p:spPr>
          <a:xfrm>
            <a:off x="1480830" y="500538"/>
            <a:ext cx="9230341"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4800" dirty="0">
                <a:solidFill>
                  <a:schemeClr val="accent4"/>
                </a:solidFill>
                <a:latin typeface="Montserrat" pitchFamily="2" charset="77"/>
              </a:rPr>
              <a:t>THE </a:t>
            </a:r>
            <a:r>
              <a:rPr lang="en-US" sz="4800" b="1" dirty="0">
                <a:solidFill>
                  <a:schemeClr val="accent4"/>
                </a:solidFill>
                <a:latin typeface="Montserrat" pitchFamily="2" charset="77"/>
              </a:rPr>
              <a:t>BASICS </a:t>
            </a:r>
            <a:r>
              <a:rPr lang="en-US" sz="4800" dirty="0">
                <a:solidFill>
                  <a:schemeClr val="accent4"/>
                </a:solidFill>
                <a:latin typeface="Montserrat" pitchFamily="2" charset="77"/>
              </a:rPr>
              <a:t>OF A GOOD ESTATE PLAN</a:t>
            </a:r>
          </a:p>
        </p:txBody>
      </p:sp>
      <p:sp>
        <p:nvSpPr>
          <p:cNvPr id="19" name="Rectangle 3">
            <a:extLst>
              <a:ext uri="{FF2B5EF4-FFF2-40B4-BE49-F238E27FC236}">
                <a16:creationId xmlns:a16="http://schemas.microsoft.com/office/drawing/2014/main" id="{DEC00095-6C0F-634E-A995-B9213EF6EF5C}"/>
              </a:ext>
            </a:extLst>
          </p:cNvPr>
          <p:cNvSpPr txBox="1">
            <a:spLocks noChangeArrowheads="1"/>
          </p:cNvSpPr>
          <p:nvPr/>
        </p:nvSpPr>
        <p:spPr>
          <a:xfrm>
            <a:off x="5948947" y="1406355"/>
            <a:ext cx="5476055" cy="4502872"/>
          </a:xfrm>
          <a:prstGeom prst="rect">
            <a:avLst/>
          </a:prstGeom>
        </p:spPr>
        <p:txBody>
          <a:bodyPr vert="horz" lIns="91440" tIns="45720" rIns="91440" bIns="45720" rtlCol="0" anchor="t">
            <a:normAutofit/>
          </a:bodyPr>
          <a:lstStyle>
            <a:lvl1pPr marL="0" indent="0" algn="r" defTabSz="914400" rtl="0" eaLnBrk="1" latinLnBrk="0" hangingPunct="1">
              <a:lnSpc>
                <a:spcPct val="90000"/>
              </a:lnSpc>
              <a:spcBef>
                <a:spcPts val="1000"/>
              </a:spcBef>
              <a:buFont typeface="Arial" panose="020B0604020202020204" pitchFamily="34" charset="0"/>
              <a:buNone/>
              <a:defRPr sz="3200" b="0" kern="1200">
                <a:solidFill>
                  <a:schemeClr val="bg1">
                    <a:lumMod val="65000"/>
                    <a:lumOff val="35000"/>
                  </a:schemeClr>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lumMod val="65000"/>
                    <a:lumOff val="3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lumMod val="65000"/>
                    <a:lumOff val="3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lumMod val="65000"/>
                    <a:lumOff val="3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220000"/>
              </a:lnSpc>
            </a:pPr>
            <a:endParaRPr lang="en-US" sz="2400"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endParaRPr>
          </a:p>
          <a:p>
            <a:pPr marL="457200" indent="-457200" algn="l">
              <a:lnSpc>
                <a:spcPct val="220000"/>
              </a:lnSpc>
              <a:buFont typeface="Wingdings" panose="05000000000000000000" pitchFamily="2" charset="2"/>
              <a:buChar char="ü"/>
            </a:pPr>
            <a:r>
              <a:rPr lang="en-US" sz="2400"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t>Living Trust (revocable or irrevocable)</a:t>
            </a:r>
          </a:p>
          <a:p>
            <a:pPr marL="457200" indent="-457200" algn="l">
              <a:lnSpc>
                <a:spcPct val="220000"/>
              </a:lnSpc>
              <a:buFont typeface="Wingdings" panose="05000000000000000000" pitchFamily="2" charset="2"/>
              <a:buChar char="ü"/>
            </a:pPr>
            <a:r>
              <a:rPr lang="en-US" sz="2400"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t>Durable Power of Attorney</a:t>
            </a:r>
          </a:p>
          <a:p>
            <a:pPr marL="457200" indent="-457200" algn="l">
              <a:lnSpc>
                <a:spcPct val="220000"/>
              </a:lnSpc>
              <a:buFont typeface="Wingdings" panose="05000000000000000000" pitchFamily="2" charset="2"/>
              <a:buChar char="ü"/>
            </a:pPr>
            <a:r>
              <a:rPr lang="en-US" sz="2400"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t>Advance Healthcare Directive </a:t>
            </a:r>
          </a:p>
          <a:p>
            <a:pPr marL="457200" indent="-457200" algn="l">
              <a:lnSpc>
                <a:spcPct val="220000"/>
              </a:lnSpc>
              <a:buFont typeface="Wingdings" panose="05000000000000000000" pitchFamily="2" charset="2"/>
              <a:buChar char="ü"/>
            </a:pPr>
            <a:r>
              <a:rPr lang="en-US" sz="2400"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t>Current Beneficiaries </a:t>
            </a:r>
          </a:p>
        </p:txBody>
      </p:sp>
      <p:cxnSp>
        <p:nvCxnSpPr>
          <p:cNvPr id="20" name="Straight Connector 19">
            <a:extLst>
              <a:ext uri="{FF2B5EF4-FFF2-40B4-BE49-F238E27FC236}">
                <a16:creationId xmlns:a16="http://schemas.microsoft.com/office/drawing/2014/main" id="{0F930C62-CCB4-F14C-AC0F-CF9D84476184}"/>
              </a:ext>
            </a:extLst>
          </p:cNvPr>
          <p:cNvCxnSpPr/>
          <p:nvPr/>
        </p:nvCxnSpPr>
        <p:spPr>
          <a:xfrm>
            <a:off x="304800" y="2018880"/>
            <a:ext cx="11466786"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7544756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p:tgtEl>
                                          <p:spTgt spid="4"/>
                                        </p:tgtEl>
                                        <p:attrNameLst>
                                          <p:attrName>ppt_y</p:attrName>
                                        </p:attrNameLst>
                                      </p:cBhvr>
                                      <p:tavLst>
                                        <p:tav tm="0">
                                          <p:val>
                                            <p:strVal val="#ppt_y+#ppt_h*1.125000"/>
                                          </p:val>
                                        </p:tav>
                                        <p:tav tm="100000">
                                          <p:val>
                                            <p:strVal val="#ppt_y"/>
                                          </p:val>
                                        </p:tav>
                                      </p:tavLst>
                                    </p:anim>
                                    <p:animEffect transition="in" filter="wipe(up)">
                                      <p:cBhvr>
                                        <p:cTn id="8" dur="5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 calcmode="lin" valueType="num">
                                      <p:cBhvr additive="base">
                                        <p:cTn id="13" dur="500" fill="hold"/>
                                        <p:tgtEl>
                                          <p:spTgt spid="20"/>
                                        </p:tgtEl>
                                        <p:attrNameLst>
                                          <p:attrName>ppt_x</p:attrName>
                                        </p:attrNameLst>
                                      </p:cBhvr>
                                      <p:tavLst>
                                        <p:tav tm="0">
                                          <p:val>
                                            <p:strVal val="#ppt_x"/>
                                          </p:val>
                                        </p:tav>
                                        <p:tav tm="100000">
                                          <p:val>
                                            <p:strVal val="#ppt_x"/>
                                          </p:val>
                                        </p:tav>
                                      </p:tavLst>
                                    </p:anim>
                                    <p:anim calcmode="lin" valueType="num">
                                      <p:cBhvr additive="base">
                                        <p:cTn id="14"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9">
                                            <p:txEl>
                                              <p:pRg st="1" end="1"/>
                                            </p:txEl>
                                          </p:spTgt>
                                        </p:tgtEl>
                                        <p:attrNameLst>
                                          <p:attrName>style.visibility</p:attrName>
                                        </p:attrNameLst>
                                      </p:cBhvr>
                                      <p:to>
                                        <p:strVal val="visible"/>
                                      </p:to>
                                    </p:set>
                                    <p:anim calcmode="lin" valueType="num">
                                      <p:cBhvr additive="base">
                                        <p:cTn id="25" dur="500" fill="hold"/>
                                        <p:tgtEl>
                                          <p:spTgt spid="19">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9">
                                            <p:txEl>
                                              <p:pRg st="2" end="2"/>
                                            </p:txEl>
                                          </p:spTgt>
                                        </p:tgtEl>
                                        <p:attrNameLst>
                                          <p:attrName>style.visibility</p:attrName>
                                        </p:attrNameLst>
                                      </p:cBhvr>
                                      <p:to>
                                        <p:strVal val="visible"/>
                                      </p:to>
                                    </p:set>
                                    <p:anim calcmode="lin" valueType="num">
                                      <p:cBhvr additive="base">
                                        <p:cTn id="31" dur="500" fill="hold"/>
                                        <p:tgtEl>
                                          <p:spTgt spid="19">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9">
                                            <p:txEl>
                                              <p:pRg st="3" end="3"/>
                                            </p:txEl>
                                          </p:spTgt>
                                        </p:tgtEl>
                                        <p:attrNameLst>
                                          <p:attrName>style.visibility</p:attrName>
                                        </p:attrNameLst>
                                      </p:cBhvr>
                                      <p:to>
                                        <p:strVal val="visible"/>
                                      </p:to>
                                    </p:set>
                                    <p:anim calcmode="lin" valueType="num">
                                      <p:cBhvr additive="base">
                                        <p:cTn id="37" dur="500" fill="hold"/>
                                        <p:tgtEl>
                                          <p:spTgt spid="19">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9">
                                            <p:txEl>
                                              <p:pRg st="4" end="4"/>
                                            </p:txEl>
                                          </p:spTgt>
                                        </p:tgtEl>
                                        <p:attrNameLst>
                                          <p:attrName>style.visibility</p:attrName>
                                        </p:attrNameLst>
                                      </p:cBhvr>
                                      <p:to>
                                        <p:strVal val="visible"/>
                                      </p:to>
                                    </p:set>
                                    <p:anim calcmode="lin" valueType="num">
                                      <p:cBhvr additive="base">
                                        <p:cTn id="43" dur="500" fill="hold"/>
                                        <p:tgtEl>
                                          <p:spTgt spid="19">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9">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pic>
        <p:nvPicPr>
          <p:cNvPr id="9" name="Picture 8">
            <a:extLst>
              <a:ext uri="{FF2B5EF4-FFF2-40B4-BE49-F238E27FC236}">
                <a16:creationId xmlns:a16="http://schemas.microsoft.com/office/drawing/2014/main" id="{39DF22AF-F9F3-3343-8993-A36EFE57861A}"/>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160" y="0"/>
            <a:ext cx="12209160" cy="6858000"/>
          </a:xfrm>
          <a:prstGeom prst="rect">
            <a:avLst/>
          </a:prstGeom>
          <a:effectLst>
            <a:softEdge rad="0"/>
          </a:effectLst>
        </p:spPr>
      </p:pic>
      <p:sp>
        <p:nvSpPr>
          <p:cNvPr id="16" name="Rectangle 15">
            <a:extLst>
              <a:ext uri="{FF2B5EF4-FFF2-40B4-BE49-F238E27FC236}">
                <a16:creationId xmlns:a16="http://schemas.microsoft.com/office/drawing/2014/main" id="{75547A66-6CC5-AE47-81D0-D452D21EB922}"/>
              </a:ext>
            </a:extLst>
          </p:cNvPr>
          <p:cNvSpPr/>
          <p:nvPr/>
        </p:nvSpPr>
        <p:spPr>
          <a:xfrm>
            <a:off x="-8580" y="2"/>
            <a:ext cx="12209160" cy="6857999"/>
          </a:xfrm>
          <a:prstGeom prst="rect">
            <a:avLst/>
          </a:prstGeom>
          <a:gradFill>
            <a:gsLst>
              <a:gs pos="0">
                <a:schemeClr val="tx2">
                  <a:lumMod val="50000"/>
                  <a:alpha val="40000"/>
                </a:schemeClr>
              </a:gs>
              <a:gs pos="45000">
                <a:schemeClr val="tx2">
                  <a:lumMod val="50000"/>
                </a:schemeClr>
              </a:gs>
              <a:gs pos="100000">
                <a:schemeClr val="tx2">
                  <a:lumMod val="60000"/>
                  <a:lumOff val="40000"/>
                  <a:alpha val="5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 name="Rectangle 1">
            <a:extLst>
              <a:ext uri="{FF2B5EF4-FFF2-40B4-BE49-F238E27FC236}">
                <a16:creationId xmlns:a16="http://schemas.microsoft.com/office/drawing/2014/main" id="{6EC66619-962A-8142-AFB1-951854CC5FA9}"/>
              </a:ext>
            </a:extLst>
          </p:cNvPr>
          <p:cNvSpPr/>
          <p:nvPr/>
        </p:nvSpPr>
        <p:spPr>
          <a:xfrm>
            <a:off x="-25740" y="1129658"/>
            <a:ext cx="12226320" cy="2879601"/>
          </a:xfrm>
          <a:prstGeom prst="rect">
            <a:avLst/>
          </a:prstGeom>
          <a:solidFill>
            <a:schemeClr val="bg1">
              <a:lumMod val="90000"/>
              <a:lumOff val="1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itle 1">
            <a:extLst>
              <a:ext uri="{FF2B5EF4-FFF2-40B4-BE49-F238E27FC236}">
                <a16:creationId xmlns:a16="http://schemas.microsoft.com/office/drawing/2014/main" id="{C165CABD-3368-EF4F-B34C-73FE94CD4794}"/>
              </a:ext>
            </a:extLst>
          </p:cNvPr>
          <p:cNvSpPr txBox="1">
            <a:spLocks/>
          </p:cNvSpPr>
          <p:nvPr/>
        </p:nvSpPr>
        <p:spPr>
          <a:xfrm>
            <a:off x="6686519" y="1660570"/>
            <a:ext cx="5367240" cy="20274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8800" dirty="0">
                <a:effectLst>
                  <a:outerShdw blurRad="101600" dist="38100" sx="101000" sy="101000" algn="l" rotWithShape="0">
                    <a:prstClr val="black">
                      <a:alpha val="59000"/>
                    </a:prstClr>
                  </a:outerShdw>
                </a:effectLst>
                <a:latin typeface="Helvetica Neue" panose="02000503000000020004" pitchFamily="2" charset="0"/>
                <a:ea typeface="Helvetica Neue" panose="02000503000000020004" pitchFamily="2" charset="0"/>
                <a:cs typeface="Helvetica Neue" panose="02000503000000020004" pitchFamily="2" charset="0"/>
              </a:rPr>
              <a:t>$1,000</a:t>
            </a:r>
          </a:p>
        </p:txBody>
      </p:sp>
      <p:grpSp>
        <p:nvGrpSpPr>
          <p:cNvPr id="18" name="Group 17">
            <a:extLst>
              <a:ext uri="{FF2B5EF4-FFF2-40B4-BE49-F238E27FC236}">
                <a16:creationId xmlns:a16="http://schemas.microsoft.com/office/drawing/2014/main" id="{18C4D706-B4E3-8742-929A-5F36617B3B54}"/>
              </a:ext>
            </a:extLst>
          </p:cNvPr>
          <p:cNvGrpSpPr/>
          <p:nvPr/>
        </p:nvGrpSpPr>
        <p:grpSpPr>
          <a:xfrm>
            <a:off x="7563831" y="2686346"/>
            <a:ext cx="3878273" cy="28540"/>
            <a:chOff x="14327892" y="1013571"/>
            <a:chExt cx="3878273" cy="28540"/>
          </a:xfrm>
        </p:grpSpPr>
        <p:cxnSp>
          <p:nvCxnSpPr>
            <p:cNvPr id="12" name="Straight Connector 11">
              <a:extLst>
                <a:ext uri="{FF2B5EF4-FFF2-40B4-BE49-F238E27FC236}">
                  <a16:creationId xmlns:a16="http://schemas.microsoft.com/office/drawing/2014/main" id="{59E641B9-6176-0546-BEAC-73361AA3067C}"/>
                </a:ext>
              </a:extLst>
            </p:cNvPr>
            <p:cNvCxnSpPr>
              <a:cxnSpLocks/>
            </p:cNvCxnSpPr>
            <p:nvPr/>
          </p:nvCxnSpPr>
          <p:spPr>
            <a:xfrm rot="900000">
              <a:off x="14327892" y="1013571"/>
              <a:ext cx="3814647" cy="2850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3F9FC90-A1A7-D849-B201-0125B14E79C7}"/>
                </a:ext>
              </a:extLst>
            </p:cNvPr>
            <p:cNvCxnSpPr>
              <a:cxnSpLocks/>
            </p:cNvCxnSpPr>
            <p:nvPr/>
          </p:nvCxnSpPr>
          <p:spPr>
            <a:xfrm rot="20700000">
              <a:off x="14391519" y="1013606"/>
              <a:ext cx="3814646" cy="28505"/>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grpSp>
      <p:sp>
        <p:nvSpPr>
          <p:cNvPr id="4" name="Google Shape;426;p48">
            <a:extLst>
              <a:ext uri="{FF2B5EF4-FFF2-40B4-BE49-F238E27FC236}">
                <a16:creationId xmlns:a16="http://schemas.microsoft.com/office/drawing/2014/main" id="{B31C53FE-9C24-7744-AD78-BB4783C2884A}"/>
              </a:ext>
            </a:extLst>
          </p:cNvPr>
          <p:cNvSpPr txBox="1">
            <a:spLocks/>
          </p:cNvSpPr>
          <p:nvPr/>
        </p:nvSpPr>
        <p:spPr>
          <a:xfrm>
            <a:off x="198583" y="4281653"/>
            <a:ext cx="11794836" cy="1387607"/>
          </a:xfrm>
          <a:prstGeom prst="rect">
            <a:avLst/>
          </a:prstGeom>
          <a:noFill/>
          <a:ln>
            <a:noFill/>
          </a:ln>
        </p:spPr>
        <p:txBody>
          <a:bodyPr spcFirstLastPara="1" wrap="square" lIns="121900" tIns="121900" rIns="121900" bIns="121900" anchor="t"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9600"/>
              <a:buFont typeface="Saira SemiCondensed Medium"/>
              <a:buNone/>
              <a:defRPr sz="9600" b="0" i="0" u="none" strike="noStrike" cap="none">
                <a:solidFill>
                  <a:schemeClr val="dk1"/>
                </a:solidFill>
                <a:latin typeface="Saira SemiCondensed Medium"/>
                <a:ea typeface="Saira SemiCondensed Medium"/>
                <a:cs typeface="Saira SemiCondensed Medium"/>
                <a:sym typeface="Saira SemiCondensed Medium"/>
              </a:defRPr>
            </a:lvl1pPr>
            <a:lvl2pPr marR="0" lvl="1"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9pPr>
          </a:lstStyle>
          <a:p>
            <a:r>
              <a:rPr lang="en-US" sz="7200" b="1" dirty="0">
                <a:solidFill>
                  <a:schemeClr val="tx1"/>
                </a:solidFill>
                <a:effectLst>
                  <a:outerShdw blurRad="571500" dist="38100" sx="98000" sy="98000" algn="l" rotWithShape="0">
                    <a:prstClr val="black"/>
                  </a:outerShdw>
                </a:effectLst>
                <a:latin typeface="Calibri" panose="020F0502020204030204" pitchFamily="34" charset="0"/>
                <a:ea typeface="Helvetica Neue" panose="02000503000000020004" pitchFamily="2" charset="0"/>
                <a:cs typeface="Calibri" panose="020F0502020204030204" pitchFamily="34" charset="0"/>
              </a:rPr>
              <a:t>Special No-cost Offer Today!</a:t>
            </a:r>
            <a:endParaRPr lang="en-US" sz="7200" b="1" baseline="30000" dirty="0">
              <a:solidFill>
                <a:schemeClr val="tx1"/>
              </a:solidFill>
              <a:effectLst>
                <a:outerShdw blurRad="571500" dist="38100" sx="98000" sy="98000" algn="l" rotWithShape="0">
                  <a:prstClr val="black"/>
                </a:outerShdw>
              </a:effectLst>
              <a:latin typeface="Calibri" panose="020F0502020204030204" pitchFamily="34" charset="0"/>
              <a:ea typeface="Helvetica Neue" panose="02000503000000020004" pitchFamily="2" charset="0"/>
              <a:cs typeface="Calibri" panose="020F0502020204030204" pitchFamily="34" charset="0"/>
            </a:endParaRPr>
          </a:p>
        </p:txBody>
      </p:sp>
      <p:sp>
        <p:nvSpPr>
          <p:cNvPr id="11" name="Google Shape;716;p51">
            <a:extLst>
              <a:ext uri="{FF2B5EF4-FFF2-40B4-BE49-F238E27FC236}">
                <a16:creationId xmlns:a16="http://schemas.microsoft.com/office/drawing/2014/main" id="{431B5421-60BC-D542-A63F-53E456FF9727}"/>
              </a:ext>
            </a:extLst>
          </p:cNvPr>
          <p:cNvSpPr txBox="1">
            <a:spLocks/>
          </p:cNvSpPr>
          <p:nvPr/>
        </p:nvSpPr>
        <p:spPr>
          <a:xfrm>
            <a:off x="1963532" y="1371872"/>
            <a:ext cx="5430293" cy="2570966"/>
          </a:xfrm>
          <a:prstGeom prst="rect">
            <a:avLst/>
          </a:prstGeom>
          <a:noFill/>
          <a:ln>
            <a:noFill/>
          </a:ln>
        </p:spPr>
        <p:txBody>
          <a:bodyPr spcFirstLastPara="1" wrap="square" lIns="121900" tIns="121900" rIns="121900" bIns="121900" anchor="ctr"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rgbClr val="FFFFFF"/>
              </a:buClr>
              <a:buSzPts val="9600"/>
              <a:buFont typeface="Saira SemiCondensed Medium"/>
              <a:buNone/>
              <a:defRPr sz="9600" b="0" i="0" u="none" strike="noStrike" cap="none">
                <a:solidFill>
                  <a:schemeClr val="dk1"/>
                </a:solidFill>
                <a:latin typeface="Saira SemiCondensed Medium"/>
                <a:ea typeface="Saira SemiCondensed Medium"/>
                <a:cs typeface="Saira SemiCondensed Medium"/>
                <a:sym typeface="Saira SemiCondensed Medium"/>
              </a:defRPr>
            </a:lvl1pPr>
            <a:lvl2pPr marR="0" lvl="1"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2pPr>
            <a:lvl3pPr marR="0" lvl="2"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3pPr>
            <a:lvl4pPr marR="0" lvl="3"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4pPr>
            <a:lvl5pPr marR="0" lvl="4"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5pPr>
            <a:lvl6pPr marR="0" lvl="5"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6pPr>
            <a:lvl7pPr marR="0" lvl="6"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7pPr>
            <a:lvl8pPr marR="0" lvl="7"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8pPr>
            <a:lvl9pPr marR="0" lvl="8" algn="ctr" rtl="0">
              <a:lnSpc>
                <a:spcPct val="100000"/>
              </a:lnSpc>
              <a:spcBef>
                <a:spcPts val="0"/>
              </a:spcBef>
              <a:spcAft>
                <a:spcPts val="0"/>
              </a:spcAft>
              <a:buClr>
                <a:srgbClr val="FFFFFF"/>
              </a:buClr>
              <a:buSzPts val="9600"/>
              <a:buFont typeface="Fira Sans Extra Condensed Medium"/>
              <a:buNone/>
              <a:defRPr sz="9600" b="0" i="0" u="none" strike="noStrike" cap="none">
                <a:solidFill>
                  <a:srgbClr val="FFFFFF"/>
                </a:solidFill>
                <a:latin typeface="Fira Sans Extra Condensed Medium"/>
                <a:ea typeface="Fira Sans Extra Condensed Medium"/>
                <a:cs typeface="Fira Sans Extra Condensed Medium"/>
                <a:sym typeface="Fira Sans Extra Condensed Medium"/>
              </a:defRPr>
            </a:lvl9pPr>
          </a:lstStyle>
          <a:p>
            <a:pPr algn="l">
              <a:lnSpc>
                <a:spcPts val="5033"/>
              </a:lnSpc>
            </a:pPr>
            <a:r>
              <a:rPr lang="en-US" sz="6000" b="1" dirty="0">
                <a:solidFill>
                  <a:schemeClr val="bg1">
                    <a:lumMod val="10000"/>
                    <a:lumOff val="90000"/>
                  </a:schemeClr>
                </a:solidFill>
                <a:latin typeface="Helvetica Neue" panose="02000503000000020004" pitchFamily="2" charset="0"/>
                <a:ea typeface="Helvetica Neue" panose="02000503000000020004" pitchFamily="2" charset="0"/>
                <a:cs typeface="Helvetica Neue" panose="02000503000000020004" pitchFamily="2" charset="0"/>
              </a:rPr>
              <a:t>Estate Planning Analysis</a:t>
            </a:r>
          </a:p>
        </p:txBody>
      </p:sp>
      <p:sp>
        <p:nvSpPr>
          <p:cNvPr id="8" name="Title 1">
            <a:extLst>
              <a:ext uri="{FF2B5EF4-FFF2-40B4-BE49-F238E27FC236}">
                <a16:creationId xmlns:a16="http://schemas.microsoft.com/office/drawing/2014/main" id="{1D07A225-260A-984C-9BC1-F064F28EFA2E}"/>
              </a:ext>
            </a:extLst>
          </p:cNvPr>
          <p:cNvSpPr txBox="1">
            <a:spLocks/>
          </p:cNvSpPr>
          <p:nvPr/>
        </p:nvSpPr>
        <p:spPr>
          <a:xfrm>
            <a:off x="394178" y="4767517"/>
            <a:ext cx="11412812" cy="202742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dirty="0">
                <a:solidFill>
                  <a:schemeClr val="tx1">
                    <a:lumMod val="95000"/>
                  </a:schemeClr>
                </a:solidFill>
                <a:latin typeface="Helvetica Neue" panose="02000503000000020004" pitchFamily="2" charset="0"/>
                <a:ea typeface="Helvetica Neue" panose="02000503000000020004" pitchFamily="2" charset="0"/>
                <a:cs typeface="Helvetica Neue" panose="02000503000000020004" pitchFamily="2" charset="0"/>
              </a:rPr>
              <a:t>If you schedule your </a:t>
            </a:r>
            <a:r>
              <a:rPr lang="en-US" sz="2400">
                <a:solidFill>
                  <a:schemeClr val="tx1">
                    <a:lumMod val="95000"/>
                  </a:schemeClr>
                </a:solidFill>
                <a:latin typeface="Helvetica Neue" panose="02000503000000020004" pitchFamily="2" charset="0"/>
                <a:ea typeface="Helvetica Neue" panose="02000503000000020004" pitchFamily="2" charset="0"/>
                <a:cs typeface="Helvetica Neue" panose="02000503000000020004" pitchFamily="2" charset="0"/>
              </a:rPr>
              <a:t>personalized Analysis </a:t>
            </a:r>
            <a:r>
              <a:rPr lang="en-US" sz="2400" dirty="0">
                <a:solidFill>
                  <a:schemeClr val="tx1">
                    <a:lumMod val="95000"/>
                  </a:schemeClr>
                </a:solidFill>
                <a:latin typeface="Helvetica Neue" panose="02000503000000020004" pitchFamily="2" charset="0"/>
                <a:ea typeface="Helvetica Neue" panose="02000503000000020004" pitchFamily="2" charset="0"/>
                <a:cs typeface="Helvetica Neue" panose="02000503000000020004" pitchFamily="2" charset="0"/>
              </a:rPr>
              <a:t>now</a:t>
            </a:r>
            <a:br>
              <a:rPr lang="en-US" sz="2400" dirty="0">
                <a:solidFill>
                  <a:schemeClr val="tx1">
                    <a:lumMod val="95000"/>
                  </a:schemeClr>
                </a:solidFill>
                <a:latin typeface="Helvetica Neue" panose="02000503000000020004" pitchFamily="2" charset="0"/>
                <a:ea typeface="Helvetica Neue" panose="02000503000000020004" pitchFamily="2" charset="0"/>
                <a:cs typeface="Helvetica Neue" panose="02000503000000020004" pitchFamily="2" charset="0"/>
              </a:rPr>
            </a:br>
            <a:r>
              <a:rPr lang="en-US" sz="2400" u="sng" dirty="0">
                <a:solidFill>
                  <a:schemeClr val="tx1">
                    <a:lumMod val="95000"/>
                  </a:schemeClr>
                </a:solidFill>
                <a:latin typeface="Helvetica Neue" panose="02000503000000020004" pitchFamily="2" charset="0"/>
                <a:ea typeface="Helvetica Neue" panose="02000503000000020004" pitchFamily="2" charset="0"/>
                <a:cs typeface="Helvetica Neue" panose="02000503000000020004" pitchFamily="2" charset="0"/>
              </a:rPr>
              <a:t>and</a:t>
            </a:r>
            <a:r>
              <a:rPr lang="en-US" sz="2400" dirty="0">
                <a:solidFill>
                  <a:schemeClr val="tx1">
                    <a:lumMod val="95000"/>
                  </a:schemeClr>
                </a:solidFill>
                <a:latin typeface="Helvetica Neue" panose="02000503000000020004" pitchFamily="2" charset="0"/>
                <a:ea typeface="Helvetica Neue" panose="02000503000000020004" pitchFamily="2" charset="0"/>
                <a:cs typeface="Helvetica Neue" panose="02000503000000020004" pitchFamily="2" charset="0"/>
              </a:rPr>
              <a:t> you don’t change the date and time</a:t>
            </a:r>
          </a:p>
        </p:txBody>
      </p:sp>
      <p:pic>
        <p:nvPicPr>
          <p:cNvPr id="15" name="Graphic 14">
            <a:extLst>
              <a:ext uri="{FF2B5EF4-FFF2-40B4-BE49-F238E27FC236}">
                <a16:creationId xmlns:a16="http://schemas.microsoft.com/office/drawing/2014/main" id="{43BCE399-86FF-8944-84AC-1116952B86D1}"/>
              </a:ext>
            </a:extLst>
          </p:cNvPr>
          <p:cNvPicPr>
            <a:picLocks noChangeAspect="1"/>
          </p:cNvPicPr>
          <p:nvPr/>
        </p:nvPicPr>
        <p:blipFill>
          <a:blip r:embed="rId4" cstate="print">
            <a:alphaModFix amt="75000"/>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61852" y="1624803"/>
            <a:ext cx="1267968" cy="1267968"/>
          </a:xfrm>
          <a:prstGeom prst="rect">
            <a:avLst/>
          </a:prstGeom>
        </p:spPr>
      </p:pic>
      <p:sp>
        <p:nvSpPr>
          <p:cNvPr id="13" name="TextBox 12">
            <a:extLst>
              <a:ext uri="{FF2B5EF4-FFF2-40B4-BE49-F238E27FC236}">
                <a16:creationId xmlns:a16="http://schemas.microsoft.com/office/drawing/2014/main" id="{ACEF4A7D-CE47-4F49-8740-51856727C8C3}"/>
              </a:ext>
            </a:extLst>
          </p:cNvPr>
          <p:cNvSpPr txBox="1"/>
          <p:nvPr/>
        </p:nvSpPr>
        <p:spPr>
          <a:xfrm>
            <a:off x="198582" y="6575880"/>
            <a:ext cx="11794836" cy="246221"/>
          </a:xfrm>
          <a:prstGeom prst="rect">
            <a:avLst/>
          </a:prstGeom>
          <a:noFill/>
        </p:spPr>
        <p:txBody>
          <a:bodyPr wrap="square" rtlCol="0" anchor="ctr">
            <a:spAutoFit/>
          </a:bodyPr>
          <a:lstStyle/>
          <a:p>
            <a:pPr algn="ctr"/>
            <a:r>
              <a:rPr lang="en-US" sz="1000" dirty="0">
                <a:solidFill>
                  <a:schemeClr val="tx1">
                    <a:lumMod val="85000"/>
                  </a:schemeClr>
                </a:solidFill>
                <a:latin typeface="Corbel" panose="020B0503020204020204" pitchFamily="34" charset="0"/>
              </a:rPr>
              <a:t>Investment Advisory Services offered through Sound Income Strategies, LLC, an SEC Registered Investment Advisory Firm. The Retirement Income Store, LLC and Sound Income Strategies, LLC are associated entities.</a:t>
            </a:r>
          </a:p>
        </p:txBody>
      </p:sp>
    </p:spTree>
    <p:extLst>
      <p:ext uri="{BB962C8B-B14F-4D97-AF65-F5344CB8AC3E}">
        <p14:creationId xmlns:p14="http://schemas.microsoft.com/office/powerpoint/2010/main" val="109965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up)">
                                      <p:cBhvr>
                                        <p:cTn id="8" dur="500"/>
                                        <p:tgtEl>
                                          <p:spTgt spid="6"/>
                                        </p:tgtEl>
                                      </p:cBhvr>
                                    </p:animEffect>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1000" fill="hold"/>
                                        <p:tgtEl>
                                          <p:spTgt spid="18"/>
                                        </p:tgtEl>
                                        <p:attrNameLst>
                                          <p:attrName>ppt_w</p:attrName>
                                        </p:attrNameLst>
                                      </p:cBhvr>
                                      <p:tavLst>
                                        <p:tav tm="0">
                                          <p:val>
                                            <p:fltVal val="0"/>
                                          </p:val>
                                        </p:tav>
                                        <p:tav tm="100000">
                                          <p:val>
                                            <p:strVal val="#ppt_w"/>
                                          </p:val>
                                        </p:tav>
                                      </p:tavLst>
                                    </p:anim>
                                    <p:anim calcmode="lin" valueType="num">
                                      <p:cBhvr>
                                        <p:cTn id="14" dur="1000" fill="hold"/>
                                        <p:tgtEl>
                                          <p:spTgt spid="18"/>
                                        </p:tgtEl>
                                        <p:attrNameLst>
                                          <p:attrName>ppt_h</p:attrName>
                                        </p:attrNameLst>
                                      </p:cBhvr>
                                      <p:tavLst>
                                        <p:tav tm="0">
                                          <p:val>
                                            <p:fltVal val="0"/>
                                          </p:val>
                                        </p:tav>
                                        <p:tav tm="100000">
                                          <p:val>
                                            <p:strVal val="#ppt_h"/>
                                          </p:val>
                                        </p:tav>
                                      </p:tavLst>
                                    </p:anim>
                                    <p:anim calcmode="lin" valueType="num">
                                      <p:cBhvr>
                                        <p:cTn id="15" dur="1000" fill="hold"/>
                                        <p:tgtEl>
                                          <p:spTgt spid="18"/>
                                        </p:tgtEl>
                                        <p:attrNameLst>
                                          <p:attrName>style.rotation</p:attrName>
                                        </p:attrNameLst>
                                      </p:cBhvr>
                                      <p:tavLst>
                                        <p:tav tm="0">
                                          <p:val>
                                            <p:fltVal val="90"/>
                                          </p:val>
                                        </p:tav>
                                        <p:tav tm="100000">
                                          <p:val>
                                            <p:fltVal val="0"/>
                                          </p:val>
                                        </p:tav>
                                      </p:tavLst>
                                    </p:anim>
                                    <p:animEffect transition="in" filter="fade">
                                      <p:cBhvr>
                                        <p:cTn id="16" dur="10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12" presetClass="entr" presetSubtype="4"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additive="base">
                                        <p:cTn id="21" dur="500"/>
                                        <p:tgtEl>
                                          <p:spTgt spid="4"/>
                                        </p:tgtEl>
                                        <p:attrNameLst>
                                          <p:attrName>ppt_y</p:attrName>
                                        </p:attrNameLst>
                                      </p:cBhvr>
                                      <p:tavLst>
                                        <p:tav tm="0">
                                          <p:val>
                                            <p:strVal val="#ppt_y+#ppt_h*1.125000"/>
                                          </p:val>
                                        </p:tav>
                                        <p:tav tm="100000">
                                          <p:val>
                                            <p:strVal val="#ppt_y"/>
                                          </p:val>
                                        </p:tav>
                                      </p:tavLst>
                                    </p:anim>
                                    <p:animEffect transition="in" filter="wipe(up)">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additive="base">
                                        <p:cTn id="27" dur="500"/>
                                        <p:tgtEl>
                                          <p:spTgt spid="8"/>
                                        </p:tgtEl>
                                        <p:attrNameLst>
                                          <p:attrName>ppt_y</p:attrName>
                                        </p:attrNameLst>
                                      </p:cBhvr>
                                      <p:tavLst>
                                        <p:tav tm="0">
                                          <p:val>
                                            <p:strVal val="#ppt_y+#ppt_h*1.125000"/>
                                          </p:val>
                                        </p:tav>
                                        <p:tav tm="100000">
                                          <p:val>
                                            <p:strVal val="#ppt_y"/>
                                          </p:val>
                                        </p:tav>
                                      </p:tavLst>
                                    </p:anim>
                                    <p:animEffect transition="in" filter="wipe(up)">
                                      <p:cBhvr>
                                        <p:cTn id="28"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51BEB4-78DC-4D54-A23C-22C0C9BB922E}"/>
              </a:ext>
            </a:extLst>
          </p:cNvPr>
          <p:cNvSpPr txBox="1">
            <a:spLocks/>
          </p:cNvSpPr>
          <p:nvPr/>
        </p:nvSpPr>
        <p:spPr>
          <a:xfrm>
            <a:off x="409853" y="2335672"/>
            <a:ext cx="1137229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5400" b="1" dirty="0">
                <a:solidFill>
                  <a:schemeClr val="accent4"/>
                </a:solidFill>
                <a:latin typeface="Montserrat" pitchFamily="2" charset="77"/>
              </a:rPr>
              <a:t>ESTATE PLANNING</a:t>
            </a:r>
          </a:p>
          <a:p>
            <a:pPr>
              <a:spcAft>
                <a:spcPts val="600"/>
              </a:spcAft>
            </a:pPr>
            <a:r>
              <a:rPr lang="en-US" sz="3200" dirty="0">
                <a:solidFill>
                  <a:schemeClr val="accent4"/>
                </a:solidFill>
                <a:latin typeface="Montserrat" pitchFamily="2" charset="77"/>
              </a:rPr>
              <a:t>es·​</a:t>
            </a:r>
            <a:r>
              <a:rPr lang="en-US" sz="3200" dirty="0" err="1">
                <a:solidFill>
                  <a:schemeClr val="accent4"/>
                </a:solidFill>
                <a:latin typeface="Montserrat" pitchFamily="2" charset="77"/>
              </a:rPr>
              <a:t>tate</a:t>
            </a:r>
            <a:r>
              <a:rPr lang="en-US" sz="3200" dirty="0">
                <a:solidFill>
                  <a:schemeClr val="accent4"/>
                </a:solidFill>
                <a:latin typeface="Montserrat" pitchFamily="2" charset="77"/>
              </a:rPr>
              <a:t> </a:t>
            </a:r>
            <a:r>
              <a:rPr lang="en-US" sz="3200" dirty="0">
                <a:solidFill>
                  <a:schemeClr val="accent4"/>
                </a:solidFill>
              </a:rPr>
              <a:t>|</a:t>
            </a:r>
            <a:r>
              <a:rPr lang="en-US" sz="3200" dirty="0">
                <a:solidFill>
                  <a:schemeClr val="accent4"/>
                </a:solidFill>
                <a:latin typeface="Montserrat" pitchFamily="2" charset="77"/>
              </a:rPr>
              <a:t> </a:t>
            </a:r>
            <a:r>
              <a:rPr lang="en-US" sz="3200" dirty="0">
                <a:solidFill>
                  <a:schemeClr val="accent4"/>
                </a:solidFill>
              </a:rPr>
              <a:t>plan·​</a:t>
            </a:r>
            <a:r>
              <a:rPr lang="en-US" sz="3200" dirty="0" err="1">
                <a:solidFill>
                  <a:schemeClr val="accent4"/>
                </a:solidFill>
              </a:rPr>
              <a:t>ning</a:t>
            </a:r>
            <a:endParaRPr lang="en-US" sz="3200" dirty="0">
              <a:solidFill>
                <a:schemeClr val="accent4"/>
              </a:solidFill>
            </a:endParaRPr>
          </a:p>
          <a:p>
            <a:pPr>
              <a:spcAft>
                <a:spcPts val="600"/>
              </a:spcAft>
            </a:pPr>
            <a:r>
              <a:rPr lang="en-US" sz="3200" dirty="0" err="1">
                <a:solidFill>
                  <a:schemeClr val="accent4"/>
                </a:solidFill>
              </a:rPr>
              <a:t>i</a:t>
            </a:r>
            <a:r>
              <a:rPr lang="en-US" sz="3200" dirty="0">
                <a:solidFill>
                  <a:schemeClr val="accent4"/>
                </a:solidFill>
              </a:rPr>
              <a:t>-ˈstat |</a:t>
            </a:r>
            <a:r>
              <a:rPr lang="en-US" sz="3200" dirty="0">
                <a:solidFill>
                  <a:schemeClr val="accent4"/>
                </a:solidFill>
                <a:latin typeface="Montserrat" pitchFamily="2" charset="77"/>
              </a:rPr>
              <a:t> </a:t>
            </a:r>
            <a:r>
              <a:rPr lang="en-US" sz="3200" dirty="0" err="1">
                <a:solidFill>
                  <a:schemeClr val="accent4"/>
                </a:solidFill>
              </a:rPr>
              <a:t>pla-niŋ</a:t>
            </a:r>
            <a:endParaRPr lang="en-US" sz="3200" dirty="0">
              <a:solidFill>
                <a:schemeClr val="accent4"/>
              </a:solidFill>
              <a:latin typeface="Montserrat" pitchFamily="2" charset="77"/>
            </a:endParaRPr>
          </a:p>
        </p:txBody>
      </p:sp>
      <p:sp>
        <p:nvSpPr>
          <p:cNvPr id="5" name="Content Placeholder 2">
            <a:extLst>
              <a:ext uri="{FF2B5EF4-FFF2-40B4-BE49-F238E27FC236}">
                <a16:creationId xmlns:a16="http://schemas.microsoft.com/office/drawing/2014/main" id="{A33672D0-BCAD-4D61-85E3-7BC7C27468E6}"/>
              </a:ext>
            </a:extLst>
          </p:cNvPr>
          <p:cNvSpPr txBox="1">
            <a:spLocks/>
          </p:cNvSpPr>
          <p:nvPr/>
        </p:nvSpPr>
        <p:spPr>
          <a:xfrm>
            <a:off x="1450328" y="4076228"/>
            <a:ext cx="9291343" cy="942767"/>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28600">
              <a:lnSpc>
                <a:spcPct val="170000"/>
              </a:lnSpc>
            </a:pPr>
            <a:r>
              <a:rPr lang="en-US" sz="2800" dirty="0">
                <a:solidFill>
                  <a:schemeClr val="bg1">
                    <a:lumMod val="75000"/>
                    <a:lumOff val="25000"/>
                  </a:schemeClr>
                </a:solidFill>
                <a:latin typeface="Calibri" panose="020F0502020204030204" pitchFamily="34" charset="0"/>
                <a:cs typeface="Calibri" panose="020F0502020204030204" pitchFamily="34" charset="0"/>
              </a:rPr>
              <a:t>: The accumulation, preservation, and distribution of assets </a:t>
            </a:r>
          </a:p>
        </p:txBody>
      </p:sp>
    </p:spTree>
    <p:extLst>
      <p:ext uri="{BB962C8B-B14F-4D97-AF65-F5344CB8AC3E}">
        <p14:creationId xmlns:p14="http://schemas.microsoft.com/office/powerpoint/2010/main" val="35594087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9FE780E-1829-0E4C-AB6A-3CC8C00E4A14}"/>
              </a:ext>
            </a:extLst>
          </p:cNvPr>
          <p:cNvSpPr/>
          <p:nvPr/>
        </p:nvSpPr>
        <p:spPr>
          <a:xfrm>
            <a:off x="-22225" y="-22155"/>
            <a:ext cx="5323881" cy="6916256"/>
          </a:xfrm>
          <a:prstGeom prst="rect">
            <a:avLst/>
          </a:prstGeom>
          <a:gradFill flip="none" rotWithShape="1">
            <a:gsLst>
              <a:gs pos="0">
                <a:srgbClr val="92D050">
                  <a:alpha val="75000"/>
                </a:srgbClr>
              </a:gs>
              <a:gs pos="100000">
                <a:schemeClr val="accent4"/>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02024" y="1443733"/>
            <a:ext cx="4708347" cy="3487263"/>
          </a:xfrm>
        </p:spPr>
        <p:txBody>
          <a:bodyPr>
            <a:normAutofit/>
          </a:bodyPr>
          <a:lstStyle/>
          <a:p>
            <a:pPr>
              <a:spcAft>
                <a:spcPts val="600"/>
              </a:spcAft>
            </a:pPr>
            <a:r>
              <a:rPr lang="en-US" dirty="0">
                <a:solidFill>
                  <a:schemeClr val="tx1"/>
                </a:solidFill>
              </a:rPr>
              <a:t>Sources of</a:t>
            </a:r>
            <a:br>
              <a:rPr lang="en-US" dirty="0">
                <a:solidFill>
                  <a:schemeClr val="tx1"/>
                </a:solidFill>
              </a:rPr>
            </a:br>
            <a:r>
              <a:rPr lang="en-US" b="1" dirty="0">
                <a:solidFill>
                  <a:schemeClr val="tx1"/>
                </a:solidFill>
              </a:rPr>
              <a:t>ESTATE LEAKAGE</a:t>
            </a:r>
            <a:endParaRPr lang="en-US" sz="9600" b="1" dirty="0">
              <a:solidFill>
                <a:schemeClr val="tx1"/>
              </a:solidFill>
            </a:endParaRPr>
          </a:p>
        </p:txBody>
      </p:sp>
      <p:sp>
        <p:nvSpPr>
          <p:cNvPr id="23" name="Rectangle 3">
            <a:extLst>
              <a:ext uri="{FF2B5EF4-FFF2-40B4-BE49-F238E27FC236}">
                <a16:creationId xmlns:a16="http://schemas.microsoft.com/office/drawing/2014/main" id="{E085A307-AF10-FE49-87C6-749B7FD98156}"/>
              </a:ext>
            </a:extLst>
          </p:cNvPr>
          <p:cNvSpPr txBox="1">
            <a:spLocks noChangeArrowheads="1"/>
          </p:cNvSpPr>
          <p:nvPr/>
        </p:nvSpPr>
        <p:spPr>
          <a:xfrm>
            <a:off x="6096000" y="1323746"/>
            <a:ext cx="5882890" cy="4224453"/>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71500" indent="-342900">
              <a:lnSpc>
                <a:spcPct val="120000"/>
              </a:lnSpc>
            </a:pPr>
            <a:r>
              <a:rPr lang="en-US" sz="2400" dirty="0">
                <a:solidFill>
                  <a:schemeClr val="bg1"/>
                </a:solidFill>
                <a:latin typeface="Calibri" panose="020F0502020204030204" pitchFamily="34" charset="0"/>
                <a:cs typeface="Calibri" panose="020F0502020204030204" pitchFamily="34" charset="0"/>
              </a:rPr>
              <a:t>Attorneys’ fees </a:t>
            </a:r>
          </a:p>
          <a:p>
            <a:pPr marL="571500" indent="-342900">
              <a:lnSpc>
                <a:spcPct val="120000"/>
              </a:lnSpc>
            </a:pPr>
            <a:r>
              <a:rPr lang="en-US" sz="2400" dirty="0">
                <a:solidFill>
                  <a:schemeClr val="bg1"/>
                </a:solidFill>
                <a:latin typeface="Calibri" panose="020F0502020204030204" pitchFamily="34" charset="0"/>
                <a:cs typeface="Calibri" panose="020F0502020204030204" pitchFamily="34" charset="0"/>
              </a:rPr>
              <a:t>Probate fees </a:t>
            </a:r>
          </a:p>
          <a:p>
            <a:pPr marL="571500" indent="-342900">
              <a:lnSpc>
                <a:spcPct val="120000"/>
              </a:lnSpc>
            </a:pPr>
            <a:r>
              <a:rPr lang="en-US" sz="2400" dirty="0">
                <a:solidFill>
                  <a:schemeClr val="bg1"/>
                </a:solidFill>
                <a:latin typeface="Calibri" panose="020F0502020204030204" pitchFamily="34" charset="0"/>
                <a:cs typeface="Calibri" panose="020F0502020204030204" pitchFamily="34" charset="0"/>
              </a:rPr>
              <a:t>Estate taxes </a:t>
            </a:r>
          </a:p>
          <a:p>
            <a:pPr marL="571500" indent="-342900">
              <a:lnSpc>
                <a:spcPct val="120000"/>
              </a:lnSpc>
            </a:pPr>
            <a:r>
              <a:rPr lang="en-US" sz="2400" dirty="0">
                <a:solidFill>
                  <a:schemeClr val="bg1"/>
                </a:solidFill>
                <a:latin typeface="Calibri" panose="020F0502020204030204" pitchFamily="34" charset="0"/>
                <a:cs typeface="Calibri" panose="020F0502020204030204" pitchFamily="34" charset="0"/>
              </a:rPr>
              <a:t>Income taxes </a:t>
            </a:r>
          </a:p>
          <a:p>
            <a:pPr marL="571500" indent="-342900">
              <a:lnSpc>
                <a:spcPct val="120000"/>
              </a:lnSpc>
            </a:pPr>
            <a:r>
              <a:rPr lang="en-US" sz="2400" dirty="0">
                <a:solidFill>
                  <a:schemeClr val="bg1"/>
                </a:solidFill>
                <a:latin typeface="Calibri" panose="020F0502020204030204" pitchFamily="34" charset="0"/>
                <a:cs typeface="Calibri" panose="020F0502020204030204" pitchFamily="34" charset="0"/>
              </a:rPr>
              <a:t>Investment management fees</a:t>
            </a:r>
          </a:p>
          <a:p>
            <a:pPr marL="571500" indent="-342900">
              <a:lnSpc>
                <a:spcPct val="120000"/>
              </a:lnSpc>
            </a:pPr>
            <a:r>
              <a:rPr lang="en-US" sz="2400" dirty="0">
                <a:solidFill>
                  <a:schemeClr val="bg1"/>
                </a:solidFill>
                <a:latin typeface="Calibri" panose="020F0502020204030204" pitchFamily="34" charset="0"/>
                <a:cs typeface="Calibri" panose="020F0502020204030204" pitchFamily="34" charset="0"/>
              </a:rPr>
              <a:t>Lawsuits</a:t>
            </a:r>
          </a:p>
          <a:p>
            <a:pPr marL="571500" indent="-342900">
              <a:lnSpc>
                <a:spcPct val="120000"/>
              </a:lnSpc>
            </a:pPr>
            <a:r>
              <a:rPr lang="en-US" sz="2400" dirty="0">
                <a:solidFill>
                  <a:schemeClr val="bg1"/>
                </a:solidFill>
                <a:latin typeface="Calibri" panose="020F0502020204030204" pitchFamily="34" charset="0"/>
                <a:cs typeface="Calibri" panose="020F0502020204030204" pitchFamily="34" charset="0"/>
              </a:rPr>
              <a:t>Catastrophic medical care </a:t>
            </a:r>
          </a:p>
          <a:p>
            <a:pPr marL="571500" indent="-342900">
              <a:lnSpc>
                <a:spcPct val="120000"/>
              </a:lnSpc>
            </a:pPr>
            <a:r>
              <a:rPr lang="en-US" sz="2400" dirty="0">
                <a:solidFill>
                  <a:schemeClr val="bg1"/>
                </a:solidFill>
                <a:latin typeface="Calibri" panose="020F0502020204030204" pitchFamily="34" charset="0"/>
                <a:cs typeface="Calibri" panose="020F0502020204030204" pitchFamily="34" charset="0"/>
              </a:rPr>
              <a:t>Accidental asset spend down</a:t>
            </a:r>
            <a:endParaRPr lang="en-US" sz="36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929648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23">
                                            <p:txEl>
                                              <p:pRg st="0" end="0"/>
                                            </p:txEl>
                                          </p:spTgt>
                                        </p:tgtEl>
                                        <p:attrNameLst>
                                          <p:attrName>style.visibility</p:attrName>
                                        </p:attrNameLst>
                                      </p:cBhvr>
                                      <p:to>
                                        <p:strVal val="visible"/>
                                      </p:to>
                                    </p:set>
                                    <p:anim calcmode="lin" valueType="num">
                                      <p:cBhvr additive="base">
                                        <p:cTn id="7" dur="500"/>
                                        <p:tgtEl>
                                          <p:spTgt spid="23">
                                            <p:txEl>
                                              <p:pRg st="0" end="0"/>
                                            </p:txEl>
                                          </p:spTgt>
                                        </p:tgtEl>
                                        <p:attrNameLst>
                                          <p:attrName>ppt_y</p:attrName>
                                        </p:attrNameLst>
                                      </p:cBhvr>
                                      <p:tavLst>
                                        <p:tav tm="0">
                                          <p:val>
                                            <p:strVal val="#ppt_y+#ppt_h*1.125000"/>
                                          </p:val>
                                        </p:tav>
                                        <p:tav tm="100000">
                                          <p:val>
                                            <p:strVal val="#ppt_y"/>
                                          </p:val>
                                        </p:tav>
                                      </p:tavLst>
                                    </p:anim>
                                    <p:animEffect transition="in" filter="wipe(up)">
                                      <p:cBhvr>
                                        <p:cTn id="8" dur="500"/>
                                        <p:tgtEl>
                                          <p:spTgt spid="23">
                                            <p:txEl>
                                              <p:pRg st="0" end="0"/>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23">
                                            <p:txEl>
                                              <p:pRg st="1" end="1"/>
                                            </p:txEl>
                                          </p:spTgt>
                                        </p:tgtEl>
                                        <p:attrNameLst>
                                          <p:attrName>style.visibility</p:attrName>
                                        </p:attrNameLst>
                                      </p:cBhvr>
                                      <p:to>
                                        <p:strVal val="visible"/>
                                      </p:to>
                                    </p:set>
                                    <p:anim calcmode="lin" valueType="num">
                                      <p:cBhvr additive="base">
                                        <p:cTn id="13" dur="500"/>
                                        <p:tgtEl>
                                          <p:spTgt spid="23">
                                            <p:txEl>
                                              <p:pRg st="1" end="1"/>
                                            </p:txEl>
                                          </p:spTgt>
                                        </p:tgtEl>
                                        <p:attrNameLst>
                                          <p:attrName>ppt_y</p:attrName>
                                        </p:attrNameLst>
                                      </p:cBhvr>
                                      <p:tavLst>
                                        <p:tav tm="0">
                                          <p:val>
                                            <p:strVal val="#ppt_y+#ppt_h*1.125000"/>
                                          </p:val>
                                        </p:tav>
                                        <p:tav tm="100000">
                                          <p:val>
                                            <p:strVal val="#ppt_y"/>
                                          </p:val>
                                        </p:tav>
                                      </p:tavLst>
                                    </p:anim>
                                    <p:animEffect transition="in" filter="wipe(up)">
                                      <p:cBhvr>
                                        <p:cTn id="14" dur="500"/>
                                        <p:tgtEl>
                                          <p:spTgt spid="23">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23">
                                            <p:txEl>
                                              <p:pRg st="2" end="2"/>
                                            </p:txEl>
                                          </p:spTgt>
                                        </p:tgtEl>
                                        <p:attrNameLst>
                                          <p:attrName>style.visibility</p:attrName>
                                        </p:attrNameLst>
                                      </p:cBhvr>
                                      <p:to>
                                        <p:strVal val="visible"/>
                                      </p:to>
                                    </p:set>
                                    <p:anim calcmode="lin" valueType="num">
                                      <p:cBhvr additive="base">
                                        <p:cTn id="19" dur="500"/>
                                        <p:tgtEl>
                                          <p:spTgt spid="23">
                                            <p:txEl>
                                              <p:pRg st="2" end="2"/>
                                            </p:txEl>
                                          </p:spTgt>
                                        </p:tgtEl>
                                        <p:attrNameLst>
                                          <p:attrName>ppt_y</p:attrName>
                                        </p:attrNameLst>
                                      </p:cBhvr>
                                      <p:tavLst>
                                        <p:tav tm="0">
                                          <p:val>
                                            <p:strVal val="#ppt_y+#ppt_h*1.125000"/>
                                          </p:val>
                                        </p:tav>
                                        <p:tav tm="100000">
                                          <p:val>
                                            <p:strVal val="#ppt_y"/>
                                          </p:val>
                                        </p:tav>
                                      </p:tavLst>
                                    </p:anim>
                                    <p:animEffect transition="in" filter="wipe(up)">
                                      <p:cBhvr>
                                        <p:cTn id="20" dur="500"/>
                                        <p:tgtEl>
                                          <p:spTgt spid="2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2" presetClass="entr" presetSubtype="4" fill="hold" nodeType="clickEffect">
                                  <p:stCondLst>
                                    <p:cond delay="0"/>
                                  </p:stCondLst>
                                  <p:childTnLst>
                                    <p:set>
                                      <p:cBhvr>
                                        <p:cTn id="24" dur="1" fill="hold">
                                          <p:stCondLst>
                                            <p:cond delay="0"/>
                                          </p:stCondLst>
                                        </p:cTn>
                                        <p:tgtEl>
                                          <p:spTgt spid="23">
                                            <p:txEl>
                                              <p:pRg st="3" end="3"/>
                                            </p:txEl>
                                          </p:spTgt>
                                        </p:tgtEl>
                                        <p:attrNameLst>
                                          <p:attrName>style.visibility</p:attrName>
                                        </p:attrNameLst>
                                      </p:cBhvr>
                                      <p:to>
                                        <p:strVal val="visible"/>
                                      </p:to>
                                    </p:set>
                                    <p:anim calcmode="lin" valueType="num">
                                      <p:cBhvr additive="base">
                                        <p:cTn id="25" dur="500"/>
                                        <p:tgtEl>
                                          <p:spTgt spid="23">
                                            <p:txEl>
                                              <p:pRg st="3" end="3"/>
                                            </p:txEl>
                                          </p:spTgt>
                                        </p:tgtEl>
                                        <p:attrNameLst>
                                          <p:attrName>ppt_y</p:attrName>
                                        </p:attrNameLst>
                                      </p:cBhvr>
                                      <p:tavLst>
                                        <p:tav tm="0">
                                          <p:val>
                                            <p:strVal val="#ppt_y+#ppt_h*1.125000"/>
                                          </p:val>
                                        </p:tav>
                                        <p:tav tm="100000">
                                          <p:val>
                                            <p:strVal val="#ppt_y"/>
                                          </p:val>
                                        </p:tav>
                                      </p:tavLst>
                                    </p:anim>
                                    <p:animEffect transition="in" filter="wipe(up)">
                                      <p:cBhvr>
                                        <p:cTn id="26" dur="500"/>
                                        <p:tgtEl>
                                          <p:spTgt spid="23">
                                            <p:txEl>
                                              <p:pRg st="3" end="3"/>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23">
                                            <p:txEl>
                                              <p:pRg st="4" end="4"/>
                                            </p:txEl>
                                          </p:spTgt>
                                        </p:tgtEl>
                                        <p:attrNameLst>
                                          <p:attrName>style.visibility</p:attrName>
                                        </p:attrNameLst>
                                      </p:cBhvr>
                                      <p:to>
                                        <p:strVal val="visible"/>
                                      </p:to>
                                    </p:set>
                                    <p:anim calcmode="lin" valueType="num">
                                      <p:cBhvr additive="base">
                                        <p:cTn id="31" dur="500"/>
                                        <p:tgtEl>
                                          <p:spTgt spid="23">
                                            <p:txEl>
                                              <p:pRg st="4" end="4"/>
                                            </p:txEl>
                                          </p:spTgt>
                                        </p:tgtEl>
                                        <p:attrNameLst>
                                          <p:attrName>ppt_y</p:attrName>
                                        </p:attrNameLst>
                                      </p:cBhvr>
                                      <p:tavLst>
                                        <p:tav tm="0">
                                          <p:val>
                                            <p:strVal val="#ppt_y+#ppt_h*1.125000"/>
                                          </p:val>
                                        </p:tav>
                                        <p:tav tm="100000">
                                          <p:val>
                                            <p:strVal val="#ppt_y"/>
                                          </p:val>
                                        </p:tav>
                                      </p:tavLst>
                                    </p:anim>
                                    <p:animEffect transition="in" filter="wipe(up)">
                                      <p:cBhvr>
                                        <p:cTn id="32" dur="500"/>
                                        <p:tgtEl>
                                          <p:spTgt spid="2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2" presetClass="entr" presetSubtype="4" fill="hold" nodeType="clickEffect">
                                  <p:stCondLst>
                                    <p:cond delay="0"/>
                                  </p:stCondLst>
                                  <p:childTnLst>
                                    <p:set>
                                      <p:cBhvr>
                                        <p:cTn id="36" dur="1" fill="hold">
                                          <p:stCondLst>
                                            <p:cond delay="0"/>
                                          </p:stCondLst>
                                        </p:cTn>
                                        <p:tgtEl>
                                          <p:spTgt spid="23">
                                            <p:txEl>
                                              <p:pRg st="5" end="5"/>
                                            </p:txEl>
                                          </p:spTgt>
                                        </p:tgtEl>
                                        <p:attrNameLst>
                                          <p:attrName>style.visibility</p:attrName>
                                        </p:attrNameLst>
                                      </p:cBhvr>
                                      <p:to>
                                        <p:strVal val="visible"/>
                                      </p:to>
                                    </p:set>
                                    <p:anim calcmode="lin" valueType="num">
                                      <p:cBhvr additive="base">
                                        <p:cTn id="37" dur="500"/>
                                        <p:tgtEl>
                                          <p:spTgt spid="23">
                                            <p:txEl>
                                              <p:pRg st="5" end="5"/>
                                            </p:txEl>
                                          </p:spTgt>
                                        </p:tgtEl>
                                        <p:attrNameLst>
                                          <p:attrName>ppt_y</p:attrName>
                                        </p:attrNameLst>
                                      </p:cBhvr>
                                      <p:tavLst>
                                        <p:tav tm="0">
                                          <p:val>
                                            <p:strVal val="#ppt_y+#ppt_h*1.125000"/>
                                          </p:val>
                                        </p:tav>
                                        <p:tav tm="100000">
                                          <p:val>
                                            <p:strVal val="#ppt_y"/>
                                          </p:val>
                                        </p:tav>
                                      </p:tavLst>
                                    </p:anim>
                                    <p:animEffect transition="in" filter="wipe(up)">
                                      <p:cBhvr>
                                        <p:cTn id="38" dur="500"/>
                                        <p:tgtEl>
                                          <p:spTgt spid="2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23">
                                            <p:txEl>
                                              <p:pRg st="6" end="6"/>
                                            </p:txEl>
                                          </p:spTgt>
                                        </p:tgtEl>
                                        <p:attrNameLst>
                                          <p:attrName>style.visibility</p:attrName>
                                        </p:attrNameLst>
                                      </p:cBhvr>
                                      <p:to>
                                        <p:strVal val="visible"/>
                                      </p:to>
                                    </p:set>
                                    <p:anim calcmode="lin" valueType="num">
                                      <p:cBhvr additive="base">
                                        <p:cTn id="43" dur="500"/>
                                        <p:tgtEl>
                                          <p:spTgt spid="23">
                                            <p:txEl>
                                              <p:pRg st="6" end="6"/>
                                            </p:txEl>
                                          </p:spTgt>
                                        </p:tgtEl>
                                        <p:attrNameLst>
                                          <p:attrName>ppt_y</p:attrName>
                                        </p:attrNameLst>
                                      </p:cBhvr>
                                      <p:tavLst>
                                        <p:tav tm="0">
                                          <p:val>
                                            <p:strVal val="#ppt_y+#ppt_h*1.125000"/>
                                          </p:val>
                                        </p:tav>
                                        <p:tav tm="100000">
                                          <p:val>
                                            <p:strVal val="#ppt_y"/>
                                          </p:val>
                                        </p:tav>
                                      </p:tavLst>
                                    </p:anim>
                                    <p:animEffect transition="in" filter="wipe(up)">
                                      <p:cBhvr>
                                        <p:cTn id="44" dur="500"/>
                                        <p:tgtEl>
                                          <p:spTgt spid="23">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nodeType="clickEffect">
                                  <p:stCondLst>
                                    <p:cond delay="0"/>
                                  </p:stCondLst>
                                  <p:childTnLst>
                                    <p:set>
                                      <p:cBhvr>
                                        <p:cTn id="48" dur="1" fill="hold">
                                          <p:stCondLst>
                                            <p:cond delay="0"/>
                                          </p:stCondLst>
                                        </p:cTn>
                                        <p:tgtEl>
                                          <p:spTgt spid="23">
                                            <p:txEl>
                                              <p:pRg st="7" end="7"/>
                                            </p:txEl>
                                          </p:spTgt>
                                        </p:tgtEl>
                                        <p:attrNameLst>
                                          <p:attrName>style.visibility</p:attrName>
                                        </p:attrNameLst>
                                      </p:cBhvr>
                                      <p:to>
                                        <p:strVal val="visible"/>
                                      </p:to>
                                    </p:set>
                                    <p:anim calcmode="lin" valueType="num">
                                      <p:cBhvr additive="base">
                                        <p:cTn id="49" dur="500"/>
                                        <p:tgtEl>
                                          <p:spTgt spid="23">
                                            <p:txEl>
                                              <p:pRg st="7" end="7"/>
                                            </p:txEl>
                                          </p:spTgt>
                                        </p:tgtEl>
                                        <p:attrNameLst>
                                          <p:attrName>ppt_y</p:attrName>
                                        </p:attrNameLst>
                                      </p:cBhvr>
                                      <p:tavLst>
                                        <p:tav tm="0">
                                          <p:val>
                                            <p:strVal val="#ppt_y+#ppt_h*1.125000"/>
                                          </p:val>
                                        </p:tav>
                                        <p:tav tm="100000">
                                          <p:val>
                                            <p:strVal val="#ppt_y"/>
                                          </p:val>
                                        </p:tav>
                                      </p:tavLst>
                                    </p:anim>
                                    <p:animEffect transition="in" filter="wipe(up)">
                                      <p:cBhvr>
                                        <p:cTn id="50" dur="500"/>
                                        <p:tgtEl>
                                          <p:spTgt spid="2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51BEB4-78DC-4D54-A23C-22C0C9BB922E}"/>
              </a:ext>
            </a:extLst>
          </p:cNvPr>
          <p:cNvSpPr txBox="1">
            <a:spLocks/>
          </p:cNvSpPr>
          <p:nvPr/>
        </p:nvSpPr>
        <p:spPr>
          <a:xfrm>
            <a:off x="94130" y="2211014"/>
            <a:ext cx="1137229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13300" b="1" dirty="0">
                <a:solidFill>
                  <a:schemeClr val="accent4"/>
                </a:solidFill>
                <a:latin typeface="Montserrat" pitchFamily="2" charset="77"/>
              </a:rPr>
              <a:t>TR  =  I  +  G</a:t>
            </a:r>
          </a:p>
        </p:txBody>
      </p:sp>
      <p:sp>
        <p:nvSpPr>
          <p:cNvPr id="2" name="TextBox 1">
            <a:extLst>
              <a:ext uri="{FF2B5EF4-FFF2-40B4-BE49-F238E27FC236}">
                <a16:creationId xmlns:a16="http://schemas.microsoft.com/office/drawing/2014/main" id="{C216A1C0-BF0F-CE44-87D1-350DC8995CAE}"/>
              </a:ext>
            </a:extLst>
          </p:cNvPr>
          <p:cNvSpPr txBox="1"/>
          <p:nvPr/>
        </p:nvSpPr>
        <p:spPr>
          <a:xfrm>
            <a:off x="946149" y="3536577"/>
            <a:ext cx="2103120" cy="523220"/>
          </a:xfrm>
          <a:prstGeom prst="rect">
            <a:avLst/>
          </a:prstGeom>
          <a:noFill/>
        </p:spPr>
        <p:txBody>
          <a:bodyPr wrap="square" rtlCol="0">
            <a:spAutoFit/>
          </a:bodyPr>
          <a:lstStyle/>
          <a:p>
            <a:pPr algn="ctr"/>
            <a:r>
              <a:rPr lang="en-US" sz="2800" dirty="0">
                <a:solidFill>
                  <a:schemeClr val="accent4"/>
                </a:solidFill>
              </a:rPr>
              <a:t>Total Return</a:t>
            </a:r>
          </a:p>
        </p:txBody>
      </p:sp>
      <p:sp>
        <p:nvSpPr>
          <p:cNvPr id="5" name="TextBox 4">
            <a:extLst>
              <a:ext uri="{FF2B5EF4-FFF2-40B4-BE49-F238E27FC236}">
                <a16:creationId xmlns:a16="http://schemas.microsoft.com/office/drawing/2014/main" id="{BBE33885-2FEA-B348-8A0B-EED3FC4A03F9}"/>
              </a:ext>
            </a:extLst>
          </p:cNvPr>
          <p:cNvSpPr txBox="1"/>
          <p:nvPr/>
        </p:nvSpPr>
        <p:spPr>
          <a:xfrm>
            <a:off x="4606799" y="3531736"/>
            <a:ext cx="3401568" cy="954107"/>
          </a:xfrm>
          <a:prstGeom prst="rect">
            <a:avLst/>
          </a:prstGeom>
          <a:noFill/>
        </p:spPr>
        <p:txBody>
          <a:bodyPr wrap="square" rtlCol="0">
            <a:spAutoFit/>
          </a:bodyPr>
          <a:lstStyle/>
          <a:p>
            <a:pPr algn="ctr"/>
            <a:r>
              <a:rPr lang="en-US" sz="2800" dirty="0">
                <a:solidFill>
                  <a:schemeClr val="accent4"/>
                </a:solidFill>
              </a:rPr>
              <a:t>Income</a:t>
            </a:r>
          </a:p>
          <a:p>
            <a:pPr algn="ctr"/>
            <a:r>
              <a:rPr lang="en-US" sz="2800" dirty="0">
                <a:solidFill>
                  <a:schemeClr val="accent4"/>
                </a:solidFill>
              </a:rPr>
              <a:t>(Interests/Dividends)</a:t>
            </a:r>
          </a:p>
        </p:txBody>
      </p:sp>
      <p:sp>
        <p:nvSpPr>
          <p:cNvPr id="6" name="TextBox 5">
            <a:extLst>
              <a:ext uri="{FF2B5EF4-FFF2-40B4-BE49-F238E27FC236}">
                <a16:creationId xmlns:a16="http://schemas.microsoft.com/office/drawing/2014/main" id="{BC5B164D-D989-4549-AF63-F132EC79B446}"/>
              </a:ext>
            </a:extLst>
          </p:cNvPr>
          <p:cNvSpPr txBox="1"/>
          <p:nvPr/>
        </p:nvSpPr>
        <p:spPr>
          <a:xfrm>
            <a:off x="8419847" y="3531736"/>
            <a:ext cx="3401568" cy="954107"/>
          </a:xfrm>
          <a:prstGeom prst="rect">
            <a:avLst/>
          </a:prstGeom>
          <a:noFill/>
        </p:spPr>
        <p:txBody>
          <a:bodyPr wrap="square" rtlCol="0">
            <a:spAutoFit/>
          </a:bodyPr>
          <a:lstStyle/>
          <a:p>
            <a:pPr algn="ctr"/>
            <a:r>
              <a:rPr lang="en-US" sz="2800" dirty="0">
                <a:solidFill>
                  <a:schemeClr val="accent4"/>
                </a:solidFill>
              </a:rPr>
              <a:t>Growth</a:t>
            </a:r>
          </a:p>
          <a:p>
            <a:pPr algn="ctr"/>
            <a:r>
              <a:rPr lang="en-US" sz="2800" dirty="0">
                <a:solidFill>
                  <a:schemeClr val="accent4"/>
                </a:solidFill>
              </a:rPr>
              <a:t>(Capital Gain/Loss)</a:t>
            </a:r>
          </a:p>
        </p:txBody>
      </p:sp>
    </p:spTree>
    <p:extLst>
      <p:ext uri="{BB962C8B-B14F-4D97-AF65-F5344CB8AC3E}">
        <p14:creationId xmlns:p14="http://schemas.microsoft.com/office/powerpoint/2010/main" val="176195034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shadeToTitle="1">
        <a:solidFill>
          <a:schemeClr val="tx1"/>
        </a:solidFill>
        <a:effectLst/>
      </p:bgPr>
    </p:bg>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6251BEB4-78DC-4D54-A23C-22C0C9BB922E}"/>
              </a:ext>
            </a:extLst>
          </p:cNvPr>
          <p:cNvSpPr txBox="1">
            <a:spLocks/>
          </p:cNvSpPr>
          <p:nvPr/>
        </p:nvSpPr>
        <p:spPr>
          <a:xfrm>
            <a:off x="409853" y="653001"/>
            <a:ext cx="11372295" cy="1325563"/>
          </a:xfrm>
          <a:prstGeom prst="rect">
            <a:avLst/>
          </a:prstGeom>
        </p:spPr>
        <p:txBody>
          <a:bodyPr vert="horz" lIns="91440" tIns="45720" rIns="91440" bIns="45720" rtlCol="0" anchor="ctr">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spcAft>
                <a:spcPts val="600"/>
              </a:spcAft>
            </a:pPr>
            <a:r>
              <a:rPr lang="en-US" sz="5400" dirty="0">
                <a:solidFill>
                  <a:schemeClr val="accent4"/>
                </a:solidFill>
                <a:latin typeface="Montserrat" pitchFamily="2" charset="77"/>
              </a:rPr>
              <a:t>TANGIBLE REASONS FOR GOOD  </a:t>
            </a:r>
            <a:r>
              <a:rPr lang="en-US" sz="5400" b="1" dirty="0">
                <a:solidFill>
                  <a:schemeClr val="accent4"/>
                </a:solidFill>
                <a:latin typeface="Montserrat" pitchFamily="2" charset="77"/>
              </a:rPr>
              <a:t>ESTATE PLANNING</a:t>
            </a:r>
            <a:endParaRPr lang="en-US" sz="5400" dirty="0">
              <a:solidFill>
                <a:schemeClr val="accent4"/>
              </a:solidFill>
              <a:latin typeface="Montserrat" pitchFamily="2" charset="77"/>
            </a:endParaRPr>
          </a:p>
        </p:txBody>
      </p:sp>
      <p:sp>
        <p:nvSpPr>
          <p:cNvPr id="5" name="Content Placeholder 2">
            <a:extLst>
              <a:ext uri="{FF2B5EF4-FFF2-40B4-BE49-F238E27FC236}">
                <a16:creationId xmlns:a16="http://schemas.microsoft.com/office/drawing/2014/main" id="{A33672D0-BCAD-4D61-85E3-7BC7C27468E6}"/>
              </a:ext>
            </a:extLst>
          </p:cNvPr>
          <p:cNvSpPr txBox="1">
            <a:spLocks/>
          </p:cNvSpPr>
          <p:nvPr/>
        </p:nvSpPr>
        <p:spPr>
          <a:xfrm>
            <a:off x="1677338" y="2344130"/>
            <a:ext cx="8837324" cy="3980470"/>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742950" indent="-514350" algn="l">
              <a:lnSpc>
                <a:spcPct val="170000"/>
              </a:lnSpc>
              <a:buFont typeface="+mj-lt"/>
              <a:buAutoNum type="arabicPeriod"/>
            </a:pPr>
            <a:r>
              <a:rPr lang="en-US" sz="2800" dirty="0">
                <a:solidFill>
                  <a:schemeClr val="bg1">
                    <a:lumMod val="75000"/>
                    <a:lumOff val="25000"/>
                  </a:schemeClr>
                </a:solidFill>
                <a:latin typeface="Calibri" panose="020F0502020204030204" pitchFamily="34" charset="0"/>
                <a:cs typeface="Calibri" panose="020F0502020204030204" pitchFamily="34" charset="0"/>
              </a:rPr>
              <a:t>Avoid unnecessary legal costs</a:t>
            </a:r>
          </a:p>
          <a:p>
            <a:pPr marL="685800" indent="-457200" algn="l">
              <a:lnSpc>
                <a:spcPct val="170000"/>
              </a:lnSpc>
              <a:buFont typeface="+mj-lt"/>
              <a:buAutoNum type="arabicPeriod"/>
            </a:pPr>
            <a:r>
              <a:rPr lang="en-US" sz="2800" dirty="0">
                <a:solidFill>
                  <a:schemeClr val="bg1">
                    <a:lumMod val="75000"/>
                    <a:lumOff val="25000"/>
                  </a:schemeClr>
                </a:solidFill>
                <a:latin typeface="Calibri" panose="020F0502020204030204" pitchFamily="34" charset="0"/>
                <a:cs typeface="Calibri" panose="020F0502020204030204" pitchFamily="34" charset="0"/>
              </a:rPr>
              <a:t>Avoid unnecessary delays</a:t>
            </a:r>
          </a:p>
          <a:p>
            <a:pPr marL="685800" indent="-457200" algn="l">
              <a:lnSpc>
                <a:spcPct val="170000"/>
              </a:lnSpc>
              <a:buFont typeface="+mj-lt"/>
              <a:buAutoNum type="arabicPeriod"/>
            </a:pPr>
            <a:r>
              <a:rPr lang="en-US" sz="2800" dirty="0">
                <a:solidFill>
                  <a:schemeClr val="bg1">
                    <a:lumMod val="75000"/>
                    <a:lumOff val="25000"/>
                  </a:schemeClr>
                </a:solidFill>
                <a:latin typeface="Calibri" panose="020F0502020204030204" pitchFamily="34" charset="0"/>
                <a:cs typeface="Calibri" panose="020F0502020204030204" pitchFamily="34" charset="0"/>
              </a:rPr>
              <a:t>Avoid additional or unnecessary tax loss </a:t>
            </a:r>
          </a:p>
          <a:p>
            <a:pPr marL="685800" indent="-457200" algn="l">
              <a:lnSpc>
                <a:spcPct val="170000"/>
              </a:lnSpc>
              <a:buFont typeface="+mj-lt"/>
              <a:buAutoNum type="arabicPeriod"/>
            </a:pPr>
            <a:r>
              <a:rPr lang="en-US" sz="2800" dirty="0">
                <a:solidFill>
                  <a:schemeClr val="bg1">
                    <a:lumMod val="75000"/>
                    <a:lumOff val="25000"/>
                  </a:schemeClr>
                </a:solidFill>
                <a:latin typeface="Calibri" panose="020F0502020204030204" pitchFamily="34" charset="0"/>
                <a:cs typeface="Calibri" panose="020F0502020204030204" pitchFamily="34" charset="0"/>
              </a:rPr>
              <a:t>Possible protection against Medicaid spend-down</a:t>
            </a:r>
          </a:p>
        </p:txBody>
      </p:sp>
    </p:spTree>
    <p:extLst>
      <p:ext uri="{BB962C8B-B14F-4D97-AF65-F5344CB8AC3E}">
        <p14:creationId xmlns:p14="http://schemas.microsoft.com/office/powerpoint/2010/main" val="339234247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additive="base">
                                        <p:cTn id="1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 calcmode="lin" valueType="num">
                                      <p:cBhvr additive="base">
                                        <p:cTn id="20"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5">
                                            <p:txEl>
                                              <p:pRg st="2" end="2"/>
                                            </p:txEl>
                                          </p:spTgt>
                                        </p:tgtEl>
                                        <p:attrNameLst>
                                          <p:attrName>style.visibility</p:attrName>
                                        </p:attrNameLst>
                                      </p:cBhvr>
                                      <p:to>
                                        <p:strVal val="visible"/>
                                      </p:to>
                                    </p:set>
                                    <p:anim calcmode="lin" valueType="num">
                                      <p:cBhvr additive="base">
                                        <p:cTn id="26"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 calcmode="lin" valueType="num">
                                      <p:cBhvr additive="base">
                                        <p:cTn id="32"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8ED7C6-D407-41CA-BF25-F0F19E5DB6BD}"/>
              </a:ext>
            </a:extLst>
          </p:cNvPr>
          <p:cNvSpPr txBox="1">
            <a:spLocks/>
          </p:cNvSpPr>
          <p:nvPr/>
        </p:nvSpPr>
        <p:spPr>
          <a:xfrm>
            <a:off x="1231151" y="356472"/>
            <a:ext cx="9729699" cy="2023712"/>
          </a:xfrm>
          <a:prstGeom prst="rect">
            <a:avLst/>
          </a:prstGeom>
        </p:spPr>
        <p:txBody>
          <a:bodyPr>
            <a:noAutofit/>
          </a:bodyPr>
          <a:lstStyle>
            <a:lvl1pPr algn="l" defTabSz="914400" rtl="0" eaLnBrk="1" latinLnBrk="0" hangingPunct="1">
              <a:spcBef>
                <a:spcPct val="0"/>
              </a:spcBef>
              <a:buNone/>
              <a:defRPr sz="3600" kern="1200" cap="all" spc="-60" baseline="0">
                <a:solidFill>
                  <a:schemeClr val="tx2"/>
                </a:solidFill>
                <a:latin typeface="+mj-lt"/>
                <a:ea typeface="+mj-ea"/>
                <a:cs typeface="+mj-cs"/>
              </a:defRPr>
            </a:lvl1pPr>
          </a:lstStyle>
          <a:p>
            <a:pPr algn="ctr"/>
            <a:r>
              <a:rPr lang="en-US" sz="5400" dirty="0">
                <a:solidFill>
                  <a:schemeClr val="accent4"/>
                </a:solidFill>
                <a:latin typeface="Montserrat" pitchFamily="2" charset="77"/>
              </a:rPr>
              <a:t>2022 Estate Tax </a:t>
            </a:r>
            <a:r>
              <a:rPr lang="en-US" sz="5400" b="1" dirty="0">
                <a:solidFill>
                  <a:schemeClr val="accent4"/>
                </a:solidFill>
                <a:latin typeface="Montserrat" pitchFamily="2" charset="77"/>
              </a:rPr>
              <a:t>Exemption</a:t>
            </a:r>
          </a:p>
        </p:txBody>
      </p:sp>
      <p:cxnSp>
        <p:nvCxnSpPr>
          <p:cNvPr id="8" name="Straight Connector 7">
            <a:extLst>
              <a:ext uri="{FF2B5EF4-FFF2-40B4-BE49-F238E27FC236}">
                <a16:creationId xmlns:a16="http://schemas.microsoft.com/office/drawing/2014/main" id="{72052937-1B0D-0F47-B2ED-EE7E2263EC19}"/>
              </a:ext>
            </a:extLst>
          </p:cNvPr>
          <p:cNvCxnSpPr/>
          <p:nvPr/>
        </p:nvCxnSpPr>
        <p:spPr>
          <a:xfrm>
            <a:off x="304800" y="2241127"/>
            <a:ext cx="11466786"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graphicFrame>
        <p:nvGraphicFramePr>
          <p:cNvPr id="7" name="Content Placeholder 5">
            <a:extLst>
              <a:ext uri="{FF2B5EF4-FFF2-40B4-BE49-F238E27FC236}">
                <a16:creationId xmlns:a16="http://schemas.microsoft.com/office/drawing/2014/main" id="{FB18D642-6C5C-6941-A740-2292707F0A08}"/>
              </a:ext>
            </a:extLst>
          </p:cNvPr>
          <p:cNvGraphicFramePr>
            <a:graphicFrameLocks/>
          </p:cNvGraphicFramePr>
          <p:nvPr>
            <p:extLst>
              <p:ext uri="{D42A27DB-BD31-4B8C-83A1-F6EECF244321}">
                <p14:modId xmlns:p14="http://schemas.microsoft.com/office/powerpoint/2010/main" val="3915408696"/>
              </p:ext>
            </p:extLst>
          </p:nvPr>
        </p:nvGraphicFramePr>
        <p:xfrm>
          <a:off x="2799521" y="2783050"/>
          <a:ext cx="6592958" cy="2685466"/>
        </p:xfrm>
        <a:graphic>
          <a:graphicData uri="http://schemas.openxmlformats.org/drawingml/2006/table">
            <a:tbl>
              <a:tblPr firstRow="1" bandRow="1">
                <a:tableStyleId>{073A0DAA-6AF3-43AB-8588-CEC1D06C72B9}</a:tableStyleId>
              </a:tblPr>
              <a:tblGrid>
                <a:gridCol w="3296479">
                  <a:extLst>
                    <a:ext uri="{9D8B030D-6E8A-4147-A177-3AD203B41FA5}">
                      <a16:colId xmlns:a16="http://schemas.microsoft.com/office/drawing/2014/main" val="20000"/>
                    </a:ext>
                  </a:extLst>
                </a:gridCol>
                <a:gridCol w="3296479">
                  <a:extLst>
                    <a:ext uri="{9D8B030D-6E8A-4147-A177-3AD203B41FA5}">
                      <a16:colId xmlns:a16="http://schemas.microsoft.com/office/drawing/2014/main" val="20001"/>
                    </a:ext>
                  </a:extLst>
                </a:gridCol>
              </a:tblGrid>
              <a:tr h="730399">
                <a:tc>
                  <a:txBody>
                    <a:bodyPr/>
                    <a:lstStyle/>
                    <a:p>
                      <a:pPr algn="ctr"/>
                      <a:r>
                        <a:rPr lang="en-US" sz="3200" u="none"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FEDERAL</a:t>
                      </a:r>
                    </a:p>
                  </a:txBody>
                  <a:tcPr anchor="ctr">
                    <a:solidFill>
                      <a:schemeClr val="accent3">
                        <a:lumMod val="40000"/>
                        <a:lumOff val="60000"/>
                      </a:schemeClr>
                    </a:solidFill>
                  </a:tcPr>
                </a:tc>
                <a:tc>
                  <a:txBody>
                    <a:bodyPr/>
                    <a:lstStyle/>
                    <a:p>
                      <a:pPr algn="ctr"/>
                      <a:r>
                        <a:rPr lang="en-US" sz="3200" u="none"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STATE</a:t>
                      </a:r>
                    </a:p>
                  </a:txBody>
                  <a:tcPr anchor="ctr">
                    <a:solidFill>
                      <a:schemeClr val="accent3">
                        <a:lumMod val="40000"/>
                        <a:lumOff val="60000"/>
                      </a:schemeClr>
                    </a:solidFill>
                  </a:tcPr>
                </a:tc>
                <a:extLst>
                  <a:ext uri="{0D108BD9-81ED-4DB2-BD59-A6C34878D82A}">
                    <a16:rowId xmlns:a16="http://schemas.microsoft.com/office/drawing/2014/main" val="10000"/>
                  </a:ext>
                </a:extLst>
              </a:tr>
              <a:tr h="800319">
                <a:tc>
                  <a:txBody>
                    <a:bodyPr/>
                    <a:lstStyle/>
                    <a:p>
                      <a:pPr marL="0" algn="ctr" defTabSz="914400" rtl="0" eaLnBrk="1" latinLnBrk="0" hangingPunct="1"/>
                      <a:r>
                        <a:rPr lang="en-US" sz="1800" b="1" kern="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Recently raised to: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kern="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Lower (Example):</a:t>
                      </a:r>
                    </a:p>
                  </a:txBody>
                  <a:tcPr anchor="ctr"/>
                </a:tc>
                <a:extLst>
                  <a:ext uri="{0D108BD9-81ED-4DB2-BD59-A6C34878D82A}">
                    <a16:rowId xmlns:a16="http://schemas.microsoft.com/office/drawing/2014/main" val="3291940829"/>
                  </a:ext>
                </a:extLst>
              </a:tr>
              <a:tr h="53017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$12.06 million single</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$2 million single</a:t>
                      </a:r>
                    </a:p>
                  </a:txBody>
                  <a:tcPr anchor="ctr"/>
                </a:tc>
                <a:extLst>
                  <a:ext uri="{0D108BD9-81ED-4DB2-BD59-A6C34878D82A}">
                    <a16:rowId xmlns:a16="http://schemas.microsoft.com/office/drawing/2014/main" val="4049747170"/>
                  </a:ext>
                </a:extLst>
              </a:tr>
              <a:tr h="624571">
                <a:tc>
                  <a:txBody>
                    <a:bodyPr/>
                    <a:lstStyle/>
                    <a:p>
                      <a:pPr marL="0" algn="ctr" defTabSz="914400" rtl="0" eaLnBrk="1" latinLnBrk="0" hangingPunct="1"/>
                      <a:r>
                        <a:rPr lang="en-US" sz="1800" b="0" kern="120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$24.12 </a:t>
                      </a:r>
                      <a:r>
                        <a:rPr lang="en-US" sz="1800" b="0" kern="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million couple</a:t>
                      </a:r>
                    </a:p>
                  </a:txBody>
                  <a:tcPr anchor="ctr"/>
                </a:tc>
                <a:tc>
                  <a:txBody>
                    <a:bodyPr/>
                    <a:lstStyle/>
                    <a:p>
                      <a:pPr algn="ctr"/>
                      <a:r>
                        <a:rPr lang="en-US" sz="1800" b="0" kern="1200" dirty="0">
                          <a:solidFill>
                            <a:schemeClr val="dk1"/>
                          </a:solidFill>
                          <a:latin typeface="Helvetica Neue" panose="02000503000000020004" pitchFamily="2" charset="0"/>
                          <a:ea typeface="Helvetica Neue" panose="02000503000000020004" pitchFamily="2" charset="0"/>
                          <a:cs typeface="Helvetica Neue" panose="02000503000000020004" pitchFamily="2" charset="0"/>
                        </a:rPr>
                        <a:t>$4 million couple</a:t>
                      </a:r>
                    </a:p>
                  </a:txBody>
                  <a:tcPr anchor="ctr"/>
                </a:tc>
                <a:extLst>
                  <a:ext uri="{0D108BD9-81ED-4DB2-BD59-A6C34878D82A}">
                    <a16:rowId xmlns:a16="http://schemas.microsoft.com/office/drawing/2014/main" val="10001"/>
                  </a:ext>
                </a:extLst>
              </a:tr>
            </a:tbl>
          </a:graphicData>
        </a:graphic>
      </p:graphicFrame>
      <p:sp>
        <p:nvSpPr>
          <p:cNvPr id="10" name="TextBox 9">
            <a:extLst>
              <a:ext uri="{FF2B5EF4-FFF2-40B4-BE49-F238E27FC236}">
                <a16:creationId xmlns:a16="http://schemas.microsoft.com/office/drawing/2014/main" id="{8C119677-50AF-5B4C-9695-168824DB8F39}"/>
              </a:ext>
            </a:extLst>
          </p:cNvPr>
          <p:cNvSpPr txBox="1"/>
          <p:nvPr/>
        </p:nvSpPr>
        <p:spPr>
          <a:xfrm>
            <a:off x="3227375" y="6363028"/>
            <a:ext cx="5737250" cy="276999"/>
          </a:xfrm>
          <a:prstGeom prst="rect">
            <a:avLst/>
          </a:prstGeom>
          <a:noFill/>
        </p:spPr>
        <p:txBody>
          <a:bodyPr wrap="square" rtlCol="0">
            <a:spAutoFit/>
          </a:bodyPr>
          <a:lstStyle/>
          <a:p>
            <a:pPr algn="ctr"/>
            <a:r>
              <a:rPr lang="en-US" sz="1200" dirty="0">
                <a:solidFill>
                  <a:schemeClr val="bg1">
                    <a:lumMod val="75000"/>
                    <a:lumOff val="25000"/>
                  </a:schemeClr>
                </a:solidFill>
                <a:latin typeface="Helvetica Neue" panose="02000503000000020004" pitchFamily="2" charset="0"/>
                <a:ea typeface="Helvetica Neue" panose="02000503000000020004" pitchFamily="2" charset="0"/>
                <a:cs typeface="Helvetica Neue" panose="02000503000000020004" pitchFamily="2" charset="0"/>
              </a:rPr>
              <a:t>Source: https://www.kiplinger.com/taxes/601639/estate-tax-exemption-2022</a:t>
            </a:r>
          </a:p>
        </p:txBody>
      </p:sp>
    </p:spTree>
    <p:extLst>
      <p:ext uri="{BB962C8B-B14F-4D97-AF65-F5344CB8AC3E}">
        <p14:creationId xmlns:p14="http://schemas.microsoft.com/office/powerpoint/2010/main" val="230849453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a:extLst>
              <a:ext uri="{FF2B5EF4-FFF2-40B4-BE49-F238E27FC236}">
                <a16:creationId xmlns:a16="http://schemas.microsoft.com/office/drawing/2014/main" id="{CACC240F-1B28-3F4A-8C2A-B954B0B8585F}"/>
              </a:ext>
            </a:extLst>
          </p:cNvPr>
          <p:cNvSpPr>
            <a:spLocks noGrp="1" noChangeArrowheads="1"/>
          </p:cNvSpPr>
          <p:nvPr>
            <p:ph type="title"/>
          </p:nvPr>
        </p:nvSpPr>
        <p:spPr>
          <a:xfrm>
            <a:off x="1466850" y="495300"/>
            <a:ext cx="9258300" cy="1143000"/>
          </a:xfrm>
        </p:spPr>
        <p:txBody>
          <a:bodyPr>
            <a:normAutofit fontScale="90000"/>
          </a:bodyPr>
          <a:lstStyle/>
          <a:p>
            <a:pPr algn="ctr" eaLnBrk="1" hangingPunct="1"/>
            <a:r>
              <a:rPr lang="en-US" altLang="en-US" dirty="0">
                <a:solidFill>
                  <a:schemeClr val="accent4"/>
                </a:solidFill>
                <a:ea typeface="ＭＳ Ｐゴシック" panose="020B0600070205080204" pitchFamily="34" charset="-128"/>
              </a:rPr>
              <a:t>THE </a:t>
            </a:r>
            <a:r>
              <a:rPr lang="en-US" altLang="en-US" b="1" dirty="0">
                <a:solidFill>
                  <a:schemeClr val="accent4"/>
                </a:solidFill>
                <a:ea typeface="ＭＳ Ｐゴシック" panose="020B0600070205080204" pitchFamily="34" charset="-128"/>
              </a:rPr>
              <a:t>REAL REASONS </a:t>
            </a:r>
            <a:r>
              <a:rPr lang="en-US" altLang="en-US" dirty="0">
                <a:solidFill>
                  <a:schemeClr val="accent4"/>
                </a:solidFill>
                <a:ea typeface="ＭＳ Ｐゴシック" panose="020B0600070205080204" pitchFamily="34" charset="-128"/>
              </a:rPr>
              <a:t>FOR GOOD ESTATE PLANNING</a:t>
            </a:r>
          </a:p>
        </p:txBody>
      </p:sp>
      <p:sp>
        <p:nvSpPr>
          <p:cNvPr id="35843" name="Content Placeholder 2">
            <a:extLst>
              <a:ext uri="{FF2B5EF4-FFF2-40B4-BE49-F238E27FC236}">
                <a16:creationId xmlns:a16="http://schemas.microsoft.com/office/drawing/2014/main" id="{EDE2AC58-9E04-BC40-B22C-42257531FA72}"/>
              </a:ext>
            </a:extLst>
          </p:cNvPr>
          <p:cNvSpPr>
            <a:spLocks noGrp="1" noChangeArrowheads="1"/>
          </p:cNvSpPr>
          <p:nvPr>
            <p:ph idx="1"/>
          </p:nvPr>
        </p:nvSpPr>
        <p:spPr>
          <a:xfrm>
            <a:off x="4512037" y="2690643"/>
            <a:ext cx="6945443" cy="3562241"/>
          </a:xfrm>
        </p:spPr>
        <p:txBody>
          <a:bodyPr>
            <a:noAutofit/>
          </a:bodyPr>
          <a:lstStyle/>
          <a:p>
            <a:r>
              <a:rPr lang="en-US"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t>Relieve loved ones from making tough emotional decisions</a:t>
            </a:r>
          </a:p>
          <a:p>
            <a:r>
              <a:rPr lang="en-US"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t>Avoid or at least reduce family tensions and potential in-fighting</a:t>
            </a:r>
          </a:p>
          <a:p>
            <a:r>
              <a:rPr lang="en-US"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t>Avoid additional emotional trauma</a:t>
            </a:r>
          </a:p>
          <a:p>
            <a:r>
              <a:rPr lang="en-US"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t>Allow loved ones to transition through their loss more easily</a:t>
            </a:r>
          </a:p>
        </p:txBody>
      </p:sp>
      <p:pic>
        <p:nvPicPr>
          <p:cNvPr id="3" name="Picture 2">
            <a:extLst>
              <a:ext uri="{FF2B5EF4-FFF2-40B4-BE49-F238E27FC236}">
                <a16:creationId xmlns:a16="http://schemas.microsoft.com/office/drawing/2014/main" id="{F0CCE44D-A4C6-4D40-A274-070CBF8FFD08}"/>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34520" y="2390839"/>
            <a:ext cx="3562241" cy="3562241"/>
          </a:xfrm>
          <a:prstGeom prst="rect">
            <a:avLst/>
          </a:prstGeom>
        </p:spPr>
      </p:pic>
      <p:sp>
        <p:nvSpPr>
          <p:cNvPr id="7" name="Content Placeholder 2">
            <a:extLst>
              <a:ext uri="{FF2B5EF4-FFF2-40B4-BE49-F238E27FC236}">
                <a16:creationId xmlns:a16="http://schemas.microsoft.com/office/drawing/2014/main" id="{9A63ED3B-F273-4C47-A6D0-1F60BF887E9A}"/>
              </a:ext>
            </a:extLst>
          </p:cNvPr>
          <p:cNvSpPr txBox="1">
            <a:spLocks/>
          </p:cNvSpPr>
          <p:nvPr/>
        </p:nvSpPr>
        <p:spPr>
          <a:xfrm>
            <a:off x="1828801" y="1676400"/>
            <a:ext cx="6553199" cy="46482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endParaRPr>
          </a:p>
        </p:txBody>
      </p:sp>
      <p:cxnSp>
        <p:nvCxnSpPr>
          <p:cNvPr id="10" name="Straight Connector 9">
            <a:extLst>
              <a:ext uri="{FF2B5EF4-FFF2-40B4-BE49-F238E27FC236}">
                <a16:creationId xmlns:a16="http://schemas.microsoft.com/office/drawing/2014/main" id="{D2DD5001-9FB2-FE41-BC5B-FED3722798F4}"/>
              </a:ext>
            </a:extLst>
          </p:cNvPr>
          <p:cNvCxnSpPr/>
          <p:nvPr/>
        </p:nvCxnSpPr>
        <p:spPr>
          <a:xfrm>
            <a:off x="304800" y="2016183"/>
            <a:ext cx="11466786"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780318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5843">
                                            <p:txEl>
                                              <p:pRg st="0" end="0"/>
                                            </p:txEl>
                                          </p:spTgt>
                                        </p:tgtEl>
                                        <p:attrNameLst>
                                          <p:attrName>style.visibility</p:attrName>
                                        </p:attrNameLst>
                                      </p:cBhvr>
                                      <p:to>
                                        <p:strVal val="visible"/>
                                      </p:to>
                                    </p:set>
                                    <p:anim calcmode="lin" valueType="num">
                                      <p:cBhvr additive="base">
                                        <p:cTn id="19" dur="500"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5843">
                                            <p:txEl>
                                              <p:pRg st="1" end="1"/>
                                            </p:txEl>
                                          </p:spTgt>
                                        </p:tgtEl>
                                        <p:attrNameLst>
                                          <p:attrName>style.visibility</p:attrName>
                                        </p:attrNameLst>
                                      </p:cBhvr>
                                      <p:to>
                                        <p:strVal val="visible"/>
                                      </p:to>
                                    </p:set>
                                    <p:anim calcmode="lin" valueType="num">
                                      <p:cBhvr additive="base">
                                        <p:cTn id="25" dur="500"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58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5843">
                                            <p:txEl>
                                              <p:pRg st="2" end="2"/>
                                            </p:txEl>
                                          </p:spTgt>
                                        </p:tgtEl>
                                        <p:attrNameLst>
                                          <p:attrName>style.visibility</p:attrName>
                                        </p:attrNameLst>
                                      </p:cBhvr>
                                      <p:to>
                                        <p:strVal val="visible"/>
                                      </p:to>
                                    </p:set>
                                    <p:anim calcmode="lin" valueType="num">
                                      <p:cBhvr additive="base">
                                        <p:cTn id="31" dur="500"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58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5843">
                                            <p:txEl>
                                              <p:pRg st="3" end="3"/>
                                            </p:txEl>
                                          </p:spTgt>
                                        </p:tgtEl>
                                        <p:attrNameLst>
                                          <p:attrName>style.visibility</p:attrName>
                                        </p:attrNameLst>
                                      </p:cBhvr>
                                      <p:to>
                                        <p:strVal val="visible"/>
                                      </p:to>
                                    </p:set>
                                    <p:anim calcmode="lin" valueType="num">
                                      <p:cBhvr additive="base">
                                        <p:cTn id="37" dur="500"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58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067101B6-54D8-A94A-9D5E-3703F51CC1A4}"/>
              </a:ext>
            </a:extLst>
          </p:cNvPr>
          <p:cNvSpPr>
            <a:spLocks noGrp="1" noChangeArrowheads="1"/>
          </p:cNvSpPr>
          <p:nvPr>
            <p:ph type="title"/>
          </p:nvPr>
        </p:nvSpPr>
        <p:spPr>
          <a:xfrm>
            <a:off x="2034306" y="557213"/>
            <a:ext cx="8123388" cy="1143000"/>
          </a:xfrm>
        </p:spPr>
        <p:txBody>
          <a:bodyPr>
            <a:normAutofit fontScale="90000"/>
          </a:bodyPr>
          <a:lstStyle/>
          <a:p>
            <a:pPr algn="ctr" eaLnBrk="1" hangingPunct="1"/>
            <a:r>
              <a:rPr lang="en-US" altLang="en-US" dirty="0">
                <a:solidFill>
                  <a:schemeClr val="accent4"/>
                </a:solidFill>
                <a:ea typeface="ＭＳ Ｐゴシック" panose="020B0600070205080204" pitchFamily="34" charset="-128"/>
              </a:rPr>
              <a:t>TOOLS OF A </a:t>
            </a:r>
            <a:r>
              <a:rPr lang="en-US" altLang="en-US" b="1" dirty="0">
                <a:solidFill>
                  <a:schemeClr val="accent4"/>
                </a:solidFill>
                <a:ea typeface="ＭＳ Ｐゴシック" panose="020B0600070205080204" pitchFamily="34" charset="-128"/>
              </a:rPr>
              <a:t>GOOD</a:t>
            </a:r>
            <a:r>
              <a:rPr lang="en-US" altLang="en-US" dirty="0">
                <a:solidFill>
                  <a:schemeClr val="accent4"/>
                </a:solidFill>
                <a:ea typeface="ＭＳ Ｐゴシック" panose="020B0600070205080204" pitchFamily="34" charset="-128"/>
              </a:rPr>
              <a:t> ESTATE PLAN</a:t>
            </a:r>
          </a:p>
        </p:txBody>
      </p:sp>
      <p:cxnSp>
        <p:nvCxnSpPr>
          <p:cNvPr id="4" name="Straight Connector 3">
            <a:extLst>
              <a:ext uri="{FF2B5EF4-FFF2-40B4-BE49-F238E27FC236}">
                <a16:creationId xmlns:a16="http://schemas.microsoft.com/office/drawing/2014/main" id="{284B0E3E-9575-CB4F-92CD-54CEB58E819F}"/>
              </a:ext>
            </a:extLst>
          </p:cNvPr>
          <p:cNvCxnSpPr/>
          <p:nvPr/>
        </p:nvCxnSpPr>
        <p:spPr>
          <a:xfrm>
            <a:off x="304800" y="2119810"/>
            <a:ext cx="11466786" cy="0"/>
          </a:xfrm>
          <a:prstGeom prst="line">
            <a:avLst/>
          </a:prstGeom>
          <a:ln>
            <a:solidFill>
              <a:schemeClr val="tx1">
                <a:lumMod val="75000"/>
              </a:schemeClr>
            </a:solidFill>
          </a:ln>
        </p:spPr>
        <p:style>
          <a:lnRef idx="1">
            <a:schemeClr val="accent1"/>
          </a:lnRef>
          <a:fillRef idx="0">
            <a:schemeClr val="accent1"/>
          </a:fillRef>
          <a:effectRef idx="0">
            <a:schemeClr val="accent1"/>
          </a:effectRef>
          <a:fontRef idx="minor">
            <a:schemeClr val="tx1"/>
          </a:fontRef>
        </p:style>
      </p:cxnSp>
      <p:sp>
        <p:nvSpPr>
          <p:cNvPr id="8" name="Content Placeholder 2">
            <a:extLst>
              <a:ext uri="{FF2B5EF4-FFF2-40B4-BE49-F238E27FC236}">
                <a16:creationId xmlns:a16="http://schemas.microsoft.com/office/drawing/2014/main" id="{4A541C75-6339-8246-A312-3D0796634590}"/>
              </a:ext>
            </a:extLst>
          </p:cNvPr>
          <p:cNvSpPr txBox="1">
            <a:spLocks/>
          </p:cNvSpPr>
          <p:nvPr/>
        </p:nvSpPr>
        <p:spPr>
          <a:xfrm>
            <a:off x="-2763187" y="3789805"/>
            <a:ext cx="7010400" cy="44958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endParaRPr lang="en-US" dirty="0"/>
          </a:p>
        </p:txBody>
      </p:sp>
      <p:sp>
        <p:nvSpPr>
          <p:cNvPr id="10" name="Rectangle 3">
            <a:extLst>
              <a:ext uri="{FF2B5EF4-FFF2-40B4-BE49-F238E27FC236}">
                <a16:creationId xmlns:a16="http://schemas.microsoft.com/office/drawing/2014/main" id="{F5D2034C-E174-EE4D-940F-96C34A6EFD40}"/>
              </a:ext>
            </a:extLst>
          </p:cNvPr>
          <p:cNvSpPr txBox="1">
            <a:spLocks noChangeArrowheads="1"/>
          </p:cNvSpPr>
          <p:nvPr/>
        </p:nvSpPr>
        <p:spPr>
          <a:xfrm>
            <a:off x="5119212" y="2700349"/>
            <a:ext cx="6454680" cy="3127281"/>
          </a:xfrm>
          <a:prstGeom prst="rect">
            <a:avLst/>
          </a:prstGeom>
        </p:spPr>
        <p:txBody>
          <a:bodyPr vert="horz" lIns="91440" tIns="45720" rIns="91440" bIns="45720" rtlCol="0" anchor="b">
            <a:normAutofit lnSpcReduction="10000"/>
          </a:bodyPr>
          <a:lstStyle>
            <a:lvl1pPr marL="0" indent="0" algn="r" defTabSz="914400" rtl="0" eaLnBrk="1" latinLnBrk="0" hangingPunct="1">
              <a:lnSpc>
                <a:spcPct val="90000"/>
              </a:lnSpc>
              <a:spcBef>
                <a:spcPts val="1000"/>
              </a:spcBef>
              <a:buFont typeface="Arial" panose="020B0604020202020204" pitchFamily="34" charset="0"/>
              <a:buNone/>
              <a:defRPr sz="3200" b="0" kern="1200">
                <a:solidFill>
                  <a:schemeClr val="bg1">
                    <a:lumMod val="65000"/>
                    <a:lumOff val="35000"/>
                  </a:schemeClr>
                </a:solidFill>
                <a:latin typeface="+mj-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bg1">
                    <a:lumMod val="65000"/>
                    <a:lumOff val="35000"/>
                  </a:schemeClr>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bg1">
                    <a:lumMod val="65000"/>
                    <a:lumOff val="35000"/>
                  </a:schemeClr>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bg1">
                    <a:lumMod val="65000"/>
                    <a:lumOff val="35000"/>
                  </a:schemeClr>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bg1">
                    <a:lumMod val="65000"/>
                    <a:lumOff val="35000"/>
                  </a:schemeClr>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457200" indent="-457200" algn="l">
              <a:lnSpc>
                <a:spcPct val="150000"/>
              </a:lnSpc>
              <a:buFont typeface="Arial" panose="020B0604020202020204" pitchFamily="34" charset="0"/>
              <a:buChar char="•"/>
            </a:pPr>
            <a:r>
              <a:rPr lang="en-US" sz="2400"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t>Wills/Trusts - clear disposition of assets</a:t>
            </a:r>
          </a:p>
          <a:p>
            <a:pPr marL="457200" indent="-457200" algn="l">
              <a:lnSpc>
                <a:spcPct val="150000"/>
              </a:lnSpc>
              <a:buFont typeface="Arial" panose="020B0604020202020204" pitchFamily="34" charset="0"/>
              <a:buChar char="•"/>
            </a:pPr>
            <a:r>
              <a:rPr lang="en-US" sz="2400"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t>Current and accurate beneficiary designations </a:t>
            </a:r>
          </a:p>
          <a:p>
            <a:pPr marL="457200" indent="-457200" algn="l">
              <a:lnSpc>
                <a:spcPct val="150000"/>
              </a:lnSpc>
              <a:buFont typeface="Arial" panose="020B0604020202020204" pitchFamily="34" charset="0"/>
              <a:buChar char="•"/>
            </a:pPr>
            <a:r>
              <a:rPr lang="en-US" sz="2400"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t>Transfer on Death (T.O.D.)</a:t>
            </a:r>
          </a:p>
          <a:p>
            <a:pPr marL="457200" indent="-457200" algn="l">
              <a:lnSpc>
                <a:spcPct val="150000"/>
              </a:lnSpc>
              <a:buFont typeface="Arial" panose="020B0604020202020204" pitchFamily="34" charset="0"/>
              <a:buChar char="•"/>
            </a:pPr>
            <a:r>
              <a:rPr lang="en-US" sz="2400" dirty="0">
                <a:solidFill>
                  <a:schemeClr val="bg1">
                    <a:lumMod val="75000"/>
                    <a:lumOff val="25000"/>
                  </a:schemeClr>
                </a:solidFill>
                <a:latin typeface="Calibri" panose="020F0502020204030204" pitchFamily="34" charset="0"/>
                <a:ea typeface="ＭＳ Ｐゴシック" panose="020B0600070205080204" pitchFamily="34" charset="-128"/>
                <a:cs typeface="Calibri" panose="020F0502020204030204" pitchFamily="34" charset="0"/>
              </a:rPr>
              <a:t>Durable Power of Attorney - for finances and healthcare in case of disability</a:t>
            </a:r>
          </a:p>
        </p:txBody>
      </p:sp>
      <p:pic>
        <p:nvPicPr>
          <p:cNvPr id="6" name="Picture 5" descr="A picture containing toy&#10;&#10;Description automatically generated">
            <a:extLst>
              <a:ext uri="{FF2B5EF4-FFF2-40B4-BE49-F238E27FC236}">
                <a16:creationId xmlns:a16="http://schemas.microsoft.com/office/drawing/2014/main" id="{398AAC8A-0645-2142-817E-CDEBF03D5CE4}"/>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51110" y="2776687"/>
            <a:ext cx="4568102" cy="3261018"/>
          </a:xfrm>
          <a:prstGeom prst="rect">
            <a:avLst/>
          </a:prstGeom>
        </p:spPr>
      </p:pic>
    </p:spTree>
    <p:extLst>
      <p:ext uri="{BB962C8B-B14F-4D97-AF65-F5344CB8AC3E}">
        <p14:creationId xmlns:p14="http://schemas.microsoft.com/office/powerpoint/2010/main" val="372752425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0-#ppt_w/2"/>
                                          </p:val>
                                        </p:tav>
                                        <p:tav tm="100000">
                                          <p:val>
                                            <p:strVal val="#ppt_x"/>
                                          </p:val>
                                        </p:tav>
                                      </p:tavLst>
                                    </p:anim>
                                    <p:anim calcmode="lin" valueType="num">
                                      <p:cBhvr additive="base">
                                        <p:cTn id="14"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 calcmode="lin" valueType="num">
                                      <p:cBhvr additive="base">
                                        <p:cTn id="19"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0">
                                            <p:txEl>
                                              <p:pRg st="1" end="1"/>
                                            </p:txEl>
                                          </p:spTgt>
                                        </p:tgtEl>
                                        <p:attrNameLst>
                                          <p:attrName>style.visibility</p:attrName>
                                        </p:attrNameLst>
                                      </p:cBhvr>
                                      <p:to>
                                        <p:strVal val="visible"/>
                                      </p:to>
                                    </p:set>
                                    <p:anim calcmode="lin" valueType="num">
                                      <p:cBhvr additive="base">
                                        <p:cTn id="25" dur="500" fill="hold"/>
                                        <p:tgtEl>
                                          <p:spTgt spid="10">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0">
                                            <p:txEl>
                                              <p:pRg st="2" end="2"/>
                                            </p:txEl>
                                          </p:spTgt>
                                        </p:tgtEl>
                                        <p:attrNameLst>
                                          <p:attrName>style.visibility</p:attrName>
                                        </p:attrNameLst>
                                      </p:cBhvr>
                                      <p:to>
                                        <p:strVal val="visible"/>
                                      </p:to>
                                    </p:set>
                                    <p:anim calcmode="lin" valueType="num">
                                      <p:cBhvr additive="base">
                                        <p:cTn id="31" dur="500" fill="hold"/>
                                        <p:tgtEl>
                                          <p:spTgt spid="10">
                                            <p:txEl>
                                              <p:pRg st="2" end="2"/>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xEl>
                                              <p:pRg st="3" end="3"/>
                                            </p:txEl>
                                          </p:spTgt>
                                        </p:tgtEl>
                                        <p:attrNameLst>
                                          <p:attrName>style.visibility</p:attrName>
                                        </p:attrNameLst>
                                      </p:cBhvr>
                                      <p:to>
                                        <p:strVal val="visible"/>
                                      </p:to>
                                    </p:set>
                                    <p:anim calcmode="lin" valueType="num">
                                      <p:cBhvr additive="base">
                                        <p:cTn id="37" dur="500" fill="hold"/>
                                        <p:tgtEl>
                                          <p:spTgt spid="10">
                                            <p:txEl>
                                              <p:pRg st="3" end="3"/>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0">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Sp="0">
  <p:cSld>
    <p:bg>
      <p:bgPr shadeToTitle="1">
        <a:solidFill>
          <a:schemeClr val="tx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F9FE780E-1829-0E4C-AB6A-3CC8C00E4A14}"/>
              </a:ext>
            </a:extLst>
          </p:cNvPr>
          <p:cNvSpPr/>
          <p:nvPr/>
        </p:nvSpPr>
        <p:spPr>
          <a:xfrm>
            <a:off x="-22225" y="-22155"/>
            <a:ext cx="5323881" cy="6916256"/>
          </a:xfrm>
          <a:prstGeom prst="rect">
            <a:avLst/>
          </a:prstGeom>
          <a:gradFill flip="none" rotWithShape="1">
            <a:gsLst>
              <a:gs pos="0">
                <a:srgbClr val="92D050">
                  <a:alpha val="75000"/>
                </a:srgbClr>
              </a:gs>
              <a:gs pos="100000">
                <a:schemeClr val="accent4"/>
              </a:gs>
            </a:gsLst>
            <a:lin ang="16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47747" y="-183361"/>
            <a:ext cx="4187893" cy="3487263"/>
          </a:xfrm>
        </p:spPr>
        <p:txBody>
          <a:bodyPr>
            <a:normAutofit/>
          </a:bodyPr>
          <a:lstStyle/>
          <a:p>
            <a:r>
              <a:rPr lang="en-US" altLang="en-US" dirty="0">
                <a:solidFill>
                  <a:schemeClr val="tx1"/>
                </a:solidFill>
                <a:ea typeface="ＭＳ Ｐゴシック" panose="020B0600070205080204" pitchFamily="34" charset="-128"/>
              </a:rPr>
              <a:t>Per Capita vs. Per Stirpes</a:t>
            </a:r>
            <a:endParaRPr lang="en-US" dirty="0">
              <a:solidFill>
                <a:schemeClr val="tx1"/>
              </a:solidFill>
            </a:endParaRPr>
          </a:p>
        </p:txBody>
      </p:sp>
      <p:pic>
        <p:nvPicPr>
          <p:cNvPr id="16" name="Picture 15">
            <a:extLst>
              <a:ext uri="{FF2B5EF4-FFF2-40B4-BE49-F238E27FC236}">
                <a16:creationId xmlns:a16="http://schemas.microsoft.com/office/drawing/2014/main" id="{EC466488-6646-4A4B-A308-D428C197002E}"/>
              </a:ext>
            </a:extLst>
          </p:cNvPr>
          <p:cNvPicPr>
            <a:picLocks noChangeAspect="1"/>
          </p:cNvPicPr>
          <p:nvPr/>
        </p:nvPicPr>
        <p:blipFill>
          <a:blip r:embed="rId3" cstate="print">
            <a:extLst>
              <a:ext uri="{28A0092B-C50C-407E-A947-70E740481C1C}">
                <a14:useLocalDpi xmlns:a14="http://schemas.microsoft.com/office/drawing/2010/main"/>
              </a:ext>
            </a:extLst>
          </a:blip>
          <a:srcRect/>
          <a:stretch/>
        </p:blipFill>
        <p:spPr>
          <a:xfrm>
            <a:off x="348119" y="2962445"/>
            <a:ext cx="4514197" cy="3008376"/>
          </a:xfrm>
          <a:prstGeom prst="roundRect">
            <a:avLst>
              <a:gd name="adj" fmla="val 8594"/>
            </a:avLst>
          </a:prstGeom>
          <a:solidFill>
            <a:srgbClr val="FFFFFF">
              <a:shade val="85000"/>
            </a:srgbClr>
          </a:solidFill>
          <a:ln>
            <a:noFill/>
          </a:ln>
          <a:effectLst>
            <a:reflection blurRad="12700" stA="38000" endPos="20000" dist="5000" dir="5400000" sy="-100000" algn="bl" rotWithShape="0"/>
          </a:effectLst>
        </p:spPr>
      </p:pic>
      <p:sp>
        <p:nvSpPr>
          <p:cNvPr id="15" name="Content Placeholder 2">
            <a:extLst>
              <a:ext uri="{FF2B5EF4-FFF2-40B4-BE49-F238E27FC236}">
                <a16:creationId xmlns:a16="http://schemas.microsoft.com/office/drawing/2014/main" id="{223D99C8-0170-904B-8FB4-5EC00792096C}"/>
              </a:ext>
            </a:extLst>
          </p:cNvPr>
          <p:cNvSpPr>
            <a:spLocks noGrp="1"/>
          </p:cNvSpPr>
          <p:nvPr>
            <p:ph idx="1"/>
          </p:nvPr>
        </p:nvSpPr>
        <p:spPr>
          <a:xfrm>
            <a:off x="5914661" y="3906568"/>
            <a:ext cx="3252189" cy="4525963"/>
          </a:xfrm>
        </p:spPr>
        <p:txBody>
          <a:bodyPr>
            <a:normAutofit/>
          </a:bodyPr>
          <a:lstStyle/>
          <a:p>
            <a:pPr marL="0" indent="0">
              <a:buNone/>
              <a:defRPr/>
            </a:pPr>
            <a:r>
              <a:rPr lang="en-US" sz="2400" dirty="0">
                <a:latin typeface="Calibri" panose="020F0502020204030204" pitchFamily="34" charset="0"/>
                <a:cs typeface="Calibri" panose="020F0502020204030204" pitchFamily="34" charset="0"/>
              </a:rPr>
              <a:t>	</a:t>
            </a:r>
          </a:p>
          <a:p>
            <a:pPr marL="0" indent="0" eaLnBrk="1" hangingPunct="1">
              <a:buNone/>
              <a:defRPr/>
            </a:pPr>
            <a:r>
              <a:rPr lang="en-US" sz="2400" dirty="0">
                <a:latin typeface="Calibri" panose="020F0502020204030204" pitchFamily="34" charset="0"/>
                <a:cs typeface="Calibri" panose="020F0502020204030204" pitchFamily="34" charset="0"/>
              </a:rPr>
              <a:t>			</a:t>
            </a:r>
          </a:p>
          <a:p>
            <a:pPr marL="0" indent="0" eaLnBrk="1" hangingPunct="1">
              <a:buNone/>
              <a:defRPr/>
            </a:pPr>
            <a:r>
              <a:rPr lang="en-US" sz="2400" dirty="0">
                <a:latin typeface="Calibri" panose="020F0502020204030204" pitchFamily="34" charset="0"/>
                <a:cs typeface="Calibri" panose="020F0502020204030204" pitchFamily="34" charset="0"/>
              </a:rPr>
              <a:t>			</a:t>
            </a:r>
          </a:p>
          <a:p>
            <a:pPr marL="0" indent="0" eaLnBrk="1" hangingPunct="1">
              <a:buNone/>
              <a:defRPr/>
            </a:pPr>
            <a:r>
              <a:rPr lang="en-US" sz="2400" dirty="0">
                <a:latin typeface="Calibri" panose="020F0502020204030204" pitchFamily="34" charset="0"/>
                <a:cs typeface="Calibri" panose="020F0502020204030204" pitchFamily="34" charset="0"/>
              </a:rPr>
              <a:t>			             </a:t>
            </a:r>
          </a:p>
          <a:p>
            <a:pPr marL="0" indent="0" eaLnBrk="1" hangingPunct="1">
              <a:buNone/>
              <a:defRPr/>
            </a:pPr>
            <a:r>
              <a:rPr lang="en-US" sz="2400" dirty="0">
                <a:latin typeface="Calibri" panose="020F0502020204030204" pitchFamily="34" charset="0"/>
                <a:cs typeface="Calibri" panose="020F0502020204030204" pitchFamily="34" charset="0"/>
              </a:rPr>
              <a:t>			</a:t>
            </a:r>
          </a:p>
          <a:p>
            <a:pPr marL="0" indent="0" eaLnBrk="1" hangingPunct="1">
              <a:buNone/>
              <a:defRPr/>
            </a:pPr>
            <a:r>
              <a:rPr lang="en-US" sz="2400" dirty="0">
                <a:latin typeface="Calibri" panose="020F0502020204030204" pitchFamily="34" charset="0"/>
                <a:cs typeface="Calibri" panose="020F0502020204030204" pitchFamily="34" charset="0"/>
              </a:rPr>
              <a:t>			</a:t>
            </a:r>
          </a:p>
        </p:txBody>
      </p:sp>
      <p:sp>
        <p:nvSpPr>
          <p:cNvPr id="23" name="Rectangle 3">
            <a:extLst>
              <a:ext uri="{FF2B5EF4-FFF2-40B4-BE49-F238E27FC236}">
                <a16:creationId xmlns:a16="http://schemas.microsoft.com/office/drawing/2014/main" id="{E085A307-AF10-FE49-87C6-749B7FD98156}"/>
              </a:ext>
            </a:extLst>
          </p:cNvPr>
          <p:cNvSpPr txBox="1">
            <a:spLocks noChangeArrowheads="1"/>
          </p:cNvSpPr>
          <p:nvPr/>
        </p:nvSpPr>
        <p:spPr>
          <a:xfrm>
            <a:off x="5807086" y="706543"/>
            <a:ext cx="5882890" cy="575600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1">
                    <a:lumMod val="65000"/>
                    <a:lumOff val="3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1">
                    <a:lumMod val="65000"/>
                    <a:lumOff val="3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1">
                    <a:lumMod val="65000"/>
                    <a:lumOff val="3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65000"/>
                    <a:lumOff val="3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a:lnSpc>
                <a:spcPct val="110000"/>
              </a:lnSpc>
            </a:pPr>
            <a:r>
              <a:rPr lang="en-US" sz="2400" b="1" dirty="0">
                <a:latin typeface="Calibri" panose="020F0502020204030204" pitchFamily="34" charset="0"/>
                <a:cs typeface="Calibri" panose="020F0502020204030204" pitchFamily="34" charset="0"/>
              </a:rPr>
              <a:t>PER CAPITA</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Meaning “by total head count” or “by total number of individuals.” In a “per capita” inheritance, should both parents and one beneficiary child die, the IRA would be divided equally among the remaining beneficiary children. </a:t>
            </a:r>
          </a:p>
          <a:p>
            <a:pPr marL="457200">
              <a:lnSpc>
                <a:spcPct val="110000"/>
              </a:lnSpc>
            </a:pPr>
            <a:r>
              <a:rPr lang="en-US" sz="2400" b="1" dirty="0">
                <a:latin typeface="Calibri" panose="020F0502020204030204" pitchFamily="34" charset="0"/>
                <a:cs typeface="Calibri" panose="020F0502020204030204" pitchFamily="34" charset="0"/>
              </a:rPr>
              <a:t>PER STIRPES</a:t>
            </a:r>
            <a:br>
              <a:rPr lang="en-US" sz="2400" dirty="0">
                <a:latin typeface="Calibri" panose="020F0502020204030204" pitchFamily="34" charset="0"/>
                <a:cs typeface="Calibri" panose="020F0502020204030204" pitchFamily="34" charset="0"/>
              </a:rPr>
            </a:br>
            <a:r>
              <a:rPr lang="en-US" sz="2400" dirty="0">
                <a:latin typeface="Calibri" panose="020F0502020204030204" pitchFamily="34" charset="0"/>
                <a:cs typeface="Calibri" panose="020F0502020204030204" pitchFamily="34" charset="0"/>
              </a:rPr>
              <a:t>Meaning “by representation” or “by class.” In a “per stirpes” inheritance, should both parents and one beneficiary child die, the percentage of the IRA that would have gone to the deceased child now goes to his or her beneficiaries.</a:t>
            </a:r>
          </a:p>
        </p:txBody>
      </p:sp>
    </p:spTree>
    <p:extLst>
      <p:ext uri="{BB962C8B-B14F-4D97-AF65-F5344CB8AC3E}">
        <p14:creationId xmlns:p14="http://schemas.microsoft.com/office/powerpoint/2010/main" val="91885639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ppt_y</p:attrName>
                                        </p:attrNameLst>
                                      </p:cBhvr>
                                      <p:tavLst>
                                        <p:tav tm="0">
                                          <p:val>
                                            <p:strVal val="#ppt_y+#ppt_h*1.125000"/>
                                          </p:val>
                                        </p:tav>
                                        <p:tav tm="100000">
                                          <p:val>
                                            <p:strVal val="#ppt_y"/>
                                          </p:val>
                                        </p:tav>
                                      </p:tavLst>
                                    </p:anim>
                                    <p:animEffect transition="in" filter="wipe(up)">
                                      <p:cBhvr>
                                        <p:cTn id="8" dur="500"/>
                                        <p:tgtEl>
                                          <p:spTgt spid="2"/>
                                        </p:tgtEl>
                                      </p:cBhvr>
                                    </p:animEffect>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1000"/>
                                        <p:tgtEl>
                                          <p:spTgt spid="16"/>
                                        </p:tgtEl>
                                      </p:cBhvr>
                                    </p:animEffect>
                                    <p:anim calcmode="lin" valueType="num">
                                      <p:cBhvr>
                                        <p:cTn id="14" dur="1000" fill="hold"/>
                                        <p:tgtEl>
                                          <p:spTgt spid="16"/>
                                        </p:tgtEl>
                                        <p:attrNameLst>
                                          <p:attrName>ppt_x</p:attrName>
                                        </p:attrNameLst>
                                      </p:cBhvr>
                                      <p:tavLst>
                                        <p:tav tm="0">
                                          <p:val>
                                            <p:strVal val="#ppt_x"/>
                                          </p:val>
                                        </p:tav>
                                        <p:tav tm="100000">
                                          <p:val>
                                            <p:strVal val="#ppt_x"/>
                                          </p:val>
                                        </p:tav>
                                      </p:tavLst>
                                    </p:anim>
                                    <p:anim calcmode="lin" valueType="num">
                                      <p:cBhvr>
                                        <p:cTn id="1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2" fill="hold" grpId="0" nodeType="clickEffect">
                                  <p:stCondLst>
                                    <p:cond delay="0"/>
                                  </p:stCondLst>
                                  <p:childTnLst>
                                    <p:set>
                                      <p:cBhvr>
                                        <p:cTn id="19" dur="1" fill="hold">
                                          <p:stCondLst>
                                            <p:cond delay="0"/>
                                          </p:stCondLst>
                                        </p:cTn>
                                        <p:tgtEl>
                                          <p:spTgt spid="23">
                                            <p:txEl>
                                              <p:pRg st="0" end="0"/>
                                            </p:txEl>
                                          </p:spTgt>
                                        </p:tgtEl>
                                        <p:attrNameLst>
                                          <p:attrName>style.visibility</p:attrName>
                                        </p:attrNameLst>
                                      </p:cBhvr>
                                      <p:to>
                                        <p:strVal val="visible"/>
                                      </p:to>
                                    </p:set>
                                    <p:anim calcmode="lin" valueType="num">
                                      <p:cBhvr additive="base">
                                        <p:cTn id="20" dur="500" fill="hold"/>
                                        <p:tgtEl>
                                          <p:spTgt spid="23">
                                            <p:txEl>
                                              <p:pRg st="0" end="0"/>
                                            </p:txEl>
                                          </p:spTgt>
                                        </p:tgtEl>
                                        <p:attrNameLst>
                                          <p:attrName>ppt_x</p:attrName>
                                        </p:attrNameLst>
                                      </p:cBhvr>
                                      <p:tavLst>
                                        <p:tav tm="0">
                                          <p:val>
                                            <p:strVal val="1+#ppt_w/2"/>
                                          </p:val>
                                        </p:tav>
                                        <p:tav tm="100000">
                                          <p:val>
                                            <p:strVal val="#ppt_x"/>
                                          </p:val>
                                        </p:tav>
                                      </p:tavLst>
                                    </p:anim>
                                    <p:anim calcmode="lin" valueType="num">
                                      <p:cBhvr additive="base">
                                        <p:cTn id="21" dur="500" fill="hold"/>
                                        <p:tgtEl>
                                          <p:spTgt spid="2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23">
                                            <p:txEl>
                                              <p:pRg st="1" end="1"/>
                                            </p:txEl>
                                          </p:spTgt>
                                        </p:tgtEl>
                                        <p:attrNameLst>
                                          <p:attrName>style.visibility</p:attrName>
                                        </p:attrNameLst>
                                      </p:cBhvr>
                                      <p:to>
                                        <p:strVal val="visible"/>
                                      </p:to>
                                    </p:set>
                                    <p:anim calcmode="lin" valueType="num">
                                      <p:cBhvr additive="base">
                                        <p:cTn id="26" dur="500" fill="hold"/>
                                        <p:tgtEl>
                                          <p:spTgt spid="23">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3" grpId="0" build="p"/>
    </p:bldLst>
  </p:timing>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6765</TotalTime>
  <Words>744</Words>
  <Application>Microsoft Office PowerPoint</Application>
  <PresentationFormat>Widescreen</PresentationFormat>
  <Paragraphs>123</Paragraphs>
  <Slides>17</Slides>
  <Notes>17</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vt:lpstr>
      <vt:lpstr>Calibri</vt:lpstr>
      <vt:lpstr>Corbel</vt:lpstr>
      <vt:lpstr>Fira Sans Extra Condensed Medium</vt:lpstr>
      <vt:lpstr>Helvetica Neue</vt:lpstr>
      <vt:lpstr>Montserrat</vt:lpstr>
      <vt:lpstr>Montserrat Light</vt:lpstr>
      <vt:lpstr>Saira SemiCondensed Medium</vt:lpstr>
      <vt:lpstr>Wingdings</vt:lpstr>
      <vt:lpstr>Depth</vt:lpstr>
      <vt:lpstr>PowerPoint Presentation</vt:lpstr>
      <vt:lpstr>PowerPoint Presentation</vt:lpstr>
      <vt:lpstr>Sources of ESTATE LEAKAGE</vt:lpstr>
      <vt:lpstr>PowerPoint Presentation</vt:lpstr>
      <vt:lpstr>PowerPoint Presentation</vt:lpstr>
      <vt:lpstr>PowerPoint Presentation</vt:lpstr>
      <vt:lpstr>THE REAL REASONS FOR GOOD ESTATE PLANNING</vt:lpstr>
      <vt:lpstr>TOOLS OF A GOOD ESTATE PLAN</vt:lpstr>
      <vt:lpstr>Per Capita vs. Per Stirpes</vt:lpstr>
      <vt:lpstr>PROBATE COURT</vt:lpstr>
      <vt:lpstr>PowerPoint Presentation</vt:lpstr>
      <vt:lpstr>Living Trusts: Irrevocable</vt:lpstr>
      <vt:lpstr>Special Needs Trust</vt:lpstr>
      <vt:lpstr>Durable Power of Attorney</vt:lpstr>
      <vt:lpstr>ADVANCE DIRECTIVE FOR HEALTHCARE / LIVING WILL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Thorpy</dc:creator>
  <cp:lastModifiedBy>Sara Flores</cp:lastModifiedBy>
  <cp:revision>398</cp:revision>
  <cp:lastPrinted>2022-02-22T15:52:47Z</cp:lastPrinted>
  <dcterms:created xsi:type="dcterms:W3CDTF">2020-02-27T17:45:17Z</dcterms:created>
  <dcterms:modified xsi:type="dcterms:W3CDTF">2022-03-28T14:57:28Z</dcterms:modified>
</cp:coreProperties>
</file>