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19"/>
  </p:notesMasterIdLst>
  <p:sldIdLst>
    <p:sldId id="256" r:id="rId2"/>
    <p:sldId id="291" r:id="rId3"/>
    <p:sldId id="257" r:id="rId4"/>
    <p:sldId id="295" r:id="rId5"/>
    <p:sldId id="258" r:id="rId6"/>
    <p:sldId id="293" r:id="rId7"/>
    <p:sldId id="282" r:id="rId8"/>
    <p:sldId id="283" r:id="rId9"/>
    <p:sldId id="296" r:id="rId10"/>
    <p:sldId id="285" r:id="rId11"/>
    <p:sldId id="287" r:id="rId12"/>
    <p:sldId id="288" r:id="rId13"/>
    <p:sldId id="289" r:id="rId14"/>
    <p:sldId id="294" r:id="rId15"/>
    <p:sldId id="290" r:id="rId16"/>
    <p:sldId id="297" r:id="rId17"/>
    <p:sldId id="29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82993" autoAdjust="0"/>
  </p:normalViewPr>
  <p:slideViewPr>
    <p:cSldViewPr>
      <p:cViewPr varScale="1">
        <p:scale>
          <a:sx n="61" d="100"/>
          <a:sy n="61" d="100"/>
        </p:scale>
        <p:origin x="183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5" tIns="45718" rIns="91435" bIns="45718" rtlCol="0"/>
          <a:lstStyle>
            <a:lvl1pPr algn="r">
              <a:defRPr sz="1200"/>
            </a:lvl1pPr>
          </a:lstStyle>
          <a:p>
            <a:fld id="{65568C99-51C3-4231-968B-ED81FA2899B6}" type="datetimeFigureOut">
              <a:rPr lang="en-US" smtClean="0"/>
              <a:t>2/18/2022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a:defRPr sz="1200"/>
            </a:lvl1pPr>
          </a:lstStyle>
          <a:p>
            <a:fld id="{F1C5F8A8-FC03-494A-B7E3-1D1FDD1637F3}" type="slidenum">
              <a:rPr lang="en-US" smtClean="0"/>
              <a:t>‹#›</a:t>
            </a:fld>
            <a:endParaRPr lang="en-US"/>
          </a:p>
        </p:txBody>
      </p:sp>
    </p:spTree>
    <p:extLst>
      <p:ext uri="{BB962C8B-B14F-4D97-AF65-F5344CB8AC3E}">
        <p14:creationId xmlns:p14="http://schemas.microsoft.com/office/powerpoint/2010/main" val="2783384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C5F8A8-FC03-494A-B7E3-1D1FDD1637F3}" type="slidenum">
              <a:rPr lang="en-US" smtClean="0"/>
              <a:t>4</a:t>
            </a:fld>
            <a:endParaRPr lang="en-US"/>
          </a:p>
        </p:txBody>
      </p:sp>
    </p:spTree>
    <p:extLst>
      <p:ext uri="{BB962C8B-B14F-4D97-AF65-F5344CB8AC3E}">
        <p14:creationId xmlns:p14="http://schemas.microsoft.com/office/powerpoint/2010/main" val="31421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7FC82-455B-4BF5-9095-F4D3549DC797}" type="slidenum">
              <a:rPr lang="en-US" smtClean="0"/>
              <a:t>9</a:t>
            </a:fld>
            <a:endParaRPr lang="en-US"/>
          </a:p>
        </p:txBody>
      </p:sp>
    </p:spTree>
    <p:extLst>
      <p:ext uri="{BB962C8B-B14F-4D97-AF65-F5344CB8AC3E}">
        <p14:creationId xmlns:p14="http://schemas.microsoft.com/office/powerpoint/2010/main" val="2585761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533400"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A014D0E7-A4EB-44B5-9EF9-321CE1C997F6}"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4D75-D646-4B2C-BF7F-55C8E6EC4C1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14D0E7-A4EB-44B5-9EF9-321CE1C997F6}"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54D75-D646-4B2C-BF7F-55C8E6EC4C19}"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014D0E7-A4EB-44B5-9EF9-321CE1C997F6}"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4D75-D646-4B2C-BF7F-55C8E6EC4C1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014D0E7-A4EB-44B5-9EF9-321CE1C997F6}"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4D75-D646-4B2C-BF7F-55C8E6EC4C1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6537325" cy="1336956"/>
          </a:xfrm>
        </p:spPr>
        <p:txBody>
          <a:bodyPr/>
          <a:lstStyle/>
          <a:p>
            <a:r>
              <a:rPr lang="en-US" dirty="0"/>
              <a:t>Click to edit Master title style</a:t>
            </a:r>
            <a:endParaRPr dirty="0"/>
          </a:p>
        </p:txBody>
      </p:sp>
      <p:sp>
        <p:nvSpPr>
          <p:cNvPr id="3" name="Content Placeholder 2"/>
          <p:cNvSpPr>
            <a:spLocks noGrp="1"/>
          </p:cNvSpPr>
          <p:nvPr>
            <p:ph sz="half" idx="1"/>
          </p:nvPr>
        </p:nvSpPr>
        <p:spPr>
          <a:xfrm>
            <a:off x="549275" y="1600201"/>
            <a:ext cx="3184525"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A014D0E7-A4EB-44B5-9EF9-321CE1C997F6}"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54D75-D646-4B2C-BF7F-55C8E6EC4C19}" type="slidenum">
              <a:rPr lang="en-US" smtClean="0"/>
              <a:t>‹#›</a:t>
            </a:fld>
            <a:endParaRPr lang="en-US"/>
          </a:p>
        </p:txBody>
      </p:sp>
      <p:sp>
        <p:nvSpPr>
          <p:cNvPr id="8" name="Content Placeholder 2"/>
          <p:cNvSpPr>
            <a:spLocks noGrp="1"/>
          </p:cNvSpPr>
          <p:nvPr>
            <p:ph sz="half" idx="13"/>
          </p:nvPr>
        </p:nvSpPr>
        <p:spPr>
          <a:xfrm>
            <a:off x="3902075" y="1600200"/>
            <a:ext cx="3184525"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653732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184526"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184526"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A014D0E7-A4EB-44B5-9EF9-321CE1C997F6}" type="datetimeFigureOut">
              <a:rPr lang="en-US" smtClean="0"/>
              <a:t>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854D75-D646-4B2C-BF7F-55C8E6EC4C19}" type="slidenum">
              <a:rPr lang="en-US" smtClean="0"/>
              <a:t>‹#›</a:t>
            </a:fld>
            <a:endParaRPr lang="en-US"/>
          </a:p>
        </p:txBody>
      </p:sp>
      <p:sp>
        <p:nvSpPr>
          <p:cNvPr id="10" name="Text Placeholder 2"/>
          <p:cNvSpPr>
            <a:spLocks noGrp="1"/>
          </p:cNvSpPr>
          <p:nvPr>
            <p:ph type="body" idx="13"/>
          </p:nvPr>
        </p:nvSpPr>
        <p:spPr>
          <a:xfrm>
            <a:off x="3886200" y="1453224"/>
            <a:ext cx="320040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p:cNvSpPr>
            <a:spLocks noGrp="1"/>
          </p:cNvSpPr>
          <p:nvPr>
            <p:ph sz="half" idx="14"/>
          </p:nvPr>
        </p:nvSpPr>
        <p:spPr>
          <a:xfrm>
            <a:off x="3886200" y="2347415"/>
            <a:ext cx="320040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14D0E7-A4EB-44B5-9EF9-321CE1C997F6}" type="datetimeFigureOut">
              <a:rPr lang="en-US" smtClean="0"/>
              <a:t>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854D75-D646-4B2C-BF7F-55C8E6EC4C19}" type="slidenum">
              <a:rPr lang="en-US" smtClean="0"/>
              <a:t>‹#›</a:t>
            </a:fld>
            <a:endParaRPr lang="en-US"/>
          </a:p>
        </p:txBody>
      </p:sp>
    </p:spTree>
    <p:extLst>
      <p:ext uri="{BB962C8B-B14F-4D97-AF65-F5344CB8AC3E}">
        <p14:creationId xmlns:p14="http://schemas.microsoft.com/office/powerpoint/2010/main" val="1113748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014D0E7-A4EB-44B5-9EF9-321CE1C997F6}"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4D75-D646-4B2C-BF7F-55C8E6EC4C1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297359" y="3370263"/>
            <a:ext cx="6951662" cy="1470025"/>
          </a:xfrm>
        </p:spPr>
        <p:txBody>
          <a:bodyPr/>
          <a:lstStyle/>
          <a:p>
            <a:r>
              <a:rPr lang="en-US"/>
              <a:t>Click to edit Master title style</a:t>
            </a:r>
            <a:endParaRPr dirty="0"/>
          </a:p>
        </p:txBody>
      </p:sp>
      <p:sp>
        <p:nvSpPr>
          <p:cNvPr id="3" name="Subtitle 2"/>
          <p:cNvSpPr>
            <a:spLocks noGrp="1"/>
          </p:cNvSpPr>
          <p:nvPr>
            <p:ph type="subTitle" idx="1"/>
          </p:nvPr>
        </p:nvSpPr>
        <p:spPr>
          <a:xfrm>
            <a:off x="297359" y="4788491"/>
            <a:ext cx="6951662"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A014D0E7-A4EB-44B5-9EF9-321CE1C997F6}"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4D75-D646-4B2C-BF7F-55C8E6EC4C19}" type="slidenum">
              <a:rPr lang="en-US" smtClean="0"/>
              <a:t>‹#›</a:t>
            </a:fld>
            <a:endParaRPr lang="en-US"/>
          </a:p>
        </p:txBody>
      </p:sp>
      <p:sp>
        <p:nvSpPr>
          <p:cNvPr id="9" name="Picture Placeholder 2"/>
          <p:cNvSpPr>
            <a:spLocks noGrp="1"/>
          </p:cNvSpPr>
          <p:nvPr>
            <p:ph type="pic" idx="13"/>
          </p:nvPr>
        </p:nvSpPr>
        <p:spPr>
          <a:xfrm>
            <a:off x="304800" y="381000"/>
            <a:ext cx="6939368"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6613525"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457200" y="3618861"/>
            <a:ext cx="6613525"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14D0E7-A4EB-44B5-9EF9-321CE1C997F6}"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4D75-D646-4B2C-BF7F-55C8E6EC4C1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6537325" cy="1336956"/>
          </a:xfrm>
        </p:spPr>
        <p:txBody>
          <a:bodyPr/>
          <a:lstStyle/>
          <a:p>
            <a:r>
              <a:rPr lang="en-US"/>
              <a:t>Click to edit Master title style</a:t>
            </a:r>
            <a:endParaRPr dirty="0"/>
          </a:p>
        </p:txBody>
      </p:sp>
      <p:sp>
        <p:nvSpPr>
          <p:cNvPr id="3" name="Content Placeholder 2"/>
          <p:cNvSpPr>
            <a:spLocks noGrp="1"/>
          </p:cNvSpPr>
          <p:nvPr>
            <p:ph sz="half" idx="1"/>
          </p:nvPr>
        </p:nvSpPr>
        <p:spPr>
          <a:xfrm>
            <a:off x="549275" y="1600201"/>
            <a:ext cx="3184525"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A014D0E7-A4EB-44B5-9EF9-321CE1C997F6}"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54D75-D646-4B2C-BF7F-55C8E6EC4C19}" type="slidenum">
              <a:rPr lang="en-US" smtClean="0"/>
              <a:t>‹#›</a:t>
            </a:fld>
            <a:endParaRPr lang="en-US"/>
          </a:p>
        </p:txBody>
      </p:sp>
      <p:sp>
        <p:nvSpPr>
          <p:cNvPr id="8" name="Content Placeholder 2"/>
          <p:cNvSpPr>
            <a:spLocks noGrp="1"/>
          </p:cNvSpPr>
          <p:nvPr>
            <p:ph sz="half" idx="13"/>
          </p:nvPr>
        </p:nvSpPr>
        <p:spPr>
          <a:xfrm>
            <a:off x="3902075" y="1600200"/>
            <a:ext cx="3184525"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653732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184526"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184526"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A014D0E7-A4EB-44B5-9EF9-321CE1C997F6}" type="datetimeFigureOut">
              <a:rPr lang="en-US" smtClean="0"/>
              <a:t>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854D75-D646-4B2C-BF7F-55C8E6EC4C19}" type="slidenum">
              <a:rPr lang="en-US" smtClean="0"/>
              <a:t>‹#›</a:t>
            </a:fld>
            <a:endParaRPr lang="en-US"/>
          </a:p>
        </p:txBody>
      </p:sp>
      <p:sp>
        <p:nvSpPr>
          <p:cNvPr id="10" name="Text Placeholder 2"/>
          <p:cNvSpPr>
            <a:spLocks noGrp="1"/>
          </p:cNvSpPr>
          <p:nvPr>
            <p:ph type="body" idx="13"/>
          </p:nvPr>
        </p:nvSpPr>
        <p:spPr>
          <a:xfrm>
            <a:off x="3886200" y="1453224"/>
            <a:ext cx="320040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p:cNvSpPr>
            <a:spLocks noGrp="1"/>
          </p:cNvSpPr>
          <p:nvPr>
            <p:ph sz="half" idx="14"/>
          </p:nvPr>
        </p:nvSpPr>
        <p:spPr>
          <a:xfrm>
            <a:off x="3886200" y="2347415"/>
            <a:ext cx="320040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A014D0E7-A4EB-44B5-9EF9-321CE1C997F6}" type="datetimeFigureOut">
              <a:rPr lang="en-US" smtClean="0"/>
              <a:t>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854D75-D646-4B2C-BF7F-55C8E6EC4C1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14D0E7-A4EB-44B5-9EF9-321CE1C997F6}" type="datetimeFigureOut">
              <a:rPr lang="en-US" smtClean="0"/>
              <a:t>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854D75-D646-4B2C-BF7F-55C8E6EC4C1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14D0E7-A4EB-44B5-9EF9-321CE1C997F6}"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54D75-D646-4B2C-BF7F-55C8E6EC4C1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6842125"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381000" y="1721225"/>
            <a:ext cx="6842125"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A014D0E7-A4EB-44B5-9EF9-321CE1C997F6}" type="datetimeFigureOut">
              <a:rPr lang="en-US" smtClean="0"/>
              <a:t>2/18/2022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8F854D75-D646-4B2C-BF7F-55C8E6EC4C1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13" r:id="rId13"/>
    <p:sldLayoutId id="2147483714" r:id="rId14"/>
    <p:sldLayoutId id="2147483734" r:id="rId1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6781800" cy="3428999"/>
          </a:xfrm>
        </p:spPr>
        <p:txBody>
          <a:bodyPr/>
          <a:lstStyle/>
          <a:p>
            <a:r>
              <a:rPr lang="en-US" sz="6600" dirty="0"/>
              <a:t>Estate </a:t>
            </a:r>
            <a:br>
              <a:rPr lang="en-US" sz="6600" dirty="0"/>
            </a:br>
            <a:r>
              <a:rPr lang="en-US" sz="6600" dirty="0"/>
              <a:t>Planning 101</a:t>
            </a:r>
          </a:p>
        </p:txBody>
      </p:sp>
      <p:sp>
        <p:nvSpPr>
          <p:cNvPr id="3" name="Subtitle 2"/>
          <p:cNvSpPr>
            <a:spLocks noGrp="1"/>
          </p:cNvSpPr>
          <p:nvPr>
            <p:ph type="subTitle" idx="1"/>
          </p:nvPr>
        </p:nvSpPr>
        <p:spPr>
          <a:xfrm>
            <a:off x="304800" y="3657600"/>
            <a:ext cx="6781800" cy="1905000"/>
          </a:xfrm>
        </p:spPr>
        <p:txBody>
          <a:bodyPr>
            <a:noAutofit/>
          </a:bodyPr>
          <a:lstStyle/>
          <a:p>
            <a:r>
              <a:rPr lang="en-US" sz="2800" dirty="0"/>
              <a:t>Why estate planning is an essential part of good financial planning overall</a:t>
            </a:r>
          </a:p>
        </p:txBody>
      </p:sp>
    </p:spTree>
    <p:extLst>
      <p:ext uri="{BB962C8B-B14F-4D97-AF65-F5344CB8AC3E}">
        <p14:creationId xmlns:p14="http://schemas.microsoft.com/office/powerpoint/2010/main" val="1689474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descr="Estate Planning powerpoint bg3.jpg"/>
          <p:cNvPicPr>
            <a:picLocks noChangeAspect="1"/>
          </p:cNvPicPr>
          <p:nvPr/>
        </p:nvPicPr>
        <p:blipFill rotWithShape="1">
          <a:blip r:embed="rId2" cstate="print">
            <a:extLst>
              <a:ext uri="{28A0092B-C50C-407E-A947-70E740481C1C}">
                <a14:useLocalDpi xmlns:a14="http://schemas.microsoft.com/office/drawing/2010/main" val="0"/>
              </a:ext>
            </a:extLst>
          </a:blip>
          <a:srcRect t="7102" b="1"/>
          <a:stretch/>
        </p:blipFill>
        <p:spPr>
          <a:xfrm>
            <a:off x="7938" y="0"/>
            <a:ext cx="9121775" cy="6858000"/>
          </a:xfrm>
          <a:prstGeom prst="rect">
            <a:avLst/>
          </a:prstGeom>
        </p:spPr>
      </p:pic>
      <p:sp>
        <p:nvSpPr>
          <p:cNvPr id="2" name="Title 1"/>
          <p:cNvSpPr>
            <a:spLocks noGrp="1"/>
          </p:cNvSpPr>
          <p:nvPr>
            <p:ph type="title"/>
          </p:nvPr>
        </p:nvSpPr>
        <p:spPr>
          <a:xfrm>
            <a:off x="381000" y="152718"/>
            <a:ext cx="6781800" cy="1066482"/>
          </a:xfrm>
        </p:spPr>
        <p:txBody>
          <a:bodyPr>
            <a:normAutofit fontScale="90000"/>
          </a:bodyPr>
          <a:lstStyle/>
          <a:p>
            <a:r>
              <a:rPr lang="en-US" dirty="0"/>
              <a:t>Living Trusts: Irrevocable</a:t>
            </a:r>
          </a:p>
        </p:txBody>
      </p:sp>
      <p:sp>
        <p:nvSpPr>
          <p:cNvPr id="3" name="Content Placeholder 2"/>
          <p:cNvSpPr>
            <a:spLocks noGrp="1"/>
          </p:cNvSpPr>
          <p:nvPr>
            <p:ph idx="1"/>
          </p:nvPr>
        </p:nvSpPr>
        <p:spPr>
          <a:xfrm>
            <a:off x="381000" y="1600200"/>
            <a:ext cx="6781800" cy="3810000"/>
          </a:xfrm>
        </p:spPr>
        <p:txBody>
          <a:bodyPr>
            <a:normAutofit fontScale="77500" lnSpcReduction="20000"/>
          </a:bodyPr>
          <a:lstStyle/>
          <a:p>
            <a:r>
              <a:rPr lang="en-US" sz="3000" dirty="0"/>
              <a:t>For cases when there may be advantages in not having access to an asset </a:t>
            </a:r>
          </a:p>
          <a:p>
            <a:r>
              <a:rPr lang="en-US" sz="3000" dirty="0"/>
              <a:t>Examples:</a:t>
            </a:r>
          </a:p>
          <a:p>
            <a:pPr marL="457200" indent="-457200">
              <a:buFont typeface="Arial" panose="020B0604020202020204" pitchFamily="34" charset="0"/>
              <a:buChar char="•"/>
            </a:pPr>
            <a:r>
              <a:rPr lang="en-US" sz="3000" dirty="0"/>
              <a:t>To stay under the estate tax thresholds</a:t>
            </a:r>
          </a:p>
          <a:p>
            <a:pPr marL="457200" indent="-457200">
              <a:buFont typeface="Arial" panose="020B0604020202020204" pitchFamily="34" charset="0"/>
              <a:buChar char="•"/>
            </a:pPr>
            <a:r>
              <a:rPr lang="en-US" sz="3000" dirty="0"/>
              <a:t>To protect asset from Medicaid spend-down (5-year look back)</a:t>
            </a:r>
          </a:p>
          <a:p>
            <a:r>
              <a:rPr lang="en-US" sz="3000" dirty="0"/>
              <a:t>Drawback: It’s a firm decision</a:t>
            </a:r>
          </a:p>
          <a:p>
            <a:pPr marL="0" indent="0">
              <a:buNone/>
            </a:pPr>
            <a:r>
              <a:rPr lang="en-US" dirty="0"/>
              <a:t> </a:t>
            </a:r>
          </a:p>
          <a:p>
            <a:endParaRPr lang="en-US" dirty="0"/>
          </a:p>
        </p:txBody>
      </p:sp>
    </p:spTree>
    <p:extLst>
      <p:ext uri="{BB962C8B-B14F-4D97-AF65-F5344CB8AC3E}">
        <p14:creationId xmlns:p14="http://schemas.microsoft.com/office/powerpoint/2010/main" val="1176906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0"/>
            <a:ext cx="98298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533400"/>
            <a:ext cx="7848600" cy="1219200"/>
          </a:xfrm>
        </p:spPr>
        <p:txBody>
          <a:bodyPr>
            <a:normAutofit fontScale="90000"/>
          </a:bodyPr>
          <a:lstStyle/>
          <a:p>
            <a:r>
              <a:rPr lang="en-US" dirty="0"/>
              <a:t>SPECIAL NEEDS TRUST</a:t>
            </a:r>
            <a:br>
              <a:rPr lang="en-US" dirty="0"/>
            </a:br>
            <a:endParaRPr lang="en-US" dirty="0"/>
          </a:p>
        </p:txBody>
      </p:sp>
      <p:pic>
        <p:nvPicPr>
          <p:cNvPr id="5" name="Picture 4" descr="iStock_000018417416_Larg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4688" y="1136904"/>
            <a:ext cx="7982712" cy="5721096"/>
          </a:xfrm>
          <a:prstGeom prst="rect">
            <a:avLst/>
          </a:prstGeom>
        </p:spPr>
      </p:pic>
      <p:sp>
        <p:nvSpPr>
          <p:cNvPr id="3" name="Content Placeholder 2"/>
          <p:cNvSpPr>
            <a:spLocks noGrp="1"/>
          </p:cNvSpPr>
          <p:nvPr>
            <p:ph idx="1"/>
          </p:nvPr>
        </p:nvSpPr>
        <p:spPr>
          <a:xfrm>
            <a:off x="152400" y="1524000"/>
            <a:ext cx="4572000" cy="5181600"/>
          </a:xfrm>
        </p:spPr>
        <p:txBody>
          <a:bodyPr>
            <a:normAutofit fontScale="85000" lnSpcReduction="10000"/>
          </a:bodyPr>
          <a:lstStyle/>
          <a:p>
            <a:r>
              <a:rPr lang="en-US" sz="3200" dirty="0"/>
              <a:t>To protect from loss of government benefits</a:t>
            </a:r>
          </a:p>
          <a:p>
            <a:pPr marL="457200" indent="-457200">
              <a:buFont typeface="Arial" panose="020B0604020202020204" pitchFamily="34" charset="0"/>
              <a:buChar char="•"/>
            </a:pPr>
            <a:r>
              <a:rPr lang="en-US" sz="3200" dirty="0"/>
              <a:t>Purpose – So a beneficiary on government assistance won’t lose it when he inherits your assets</a:t>
            </a:r>
          </a:p>
          <a:p>
            <a:pPr marL="457200" indent="-457200">
              <a:buFont typeface="Arial" panose="020B0604020202020204" pitchFamily="34" charset="0"/>
              <a:buChar char="•"/>
            </a:pPr>
            <a:r>
              <a:rPr lang="en-US" sz="3200" dirty="0"/>
              <a:t>Process – A trustee is appointed to disburse assets based on certain needs</a:t>
            </a:r>
            <a:br>
              <a:rPr lang="en-US" dirty="0"/>
            </a:br>
            <a:endParaRPr lang="en-US" dirty="0"/>
          </a:p>
        </p:txBody>
      </p:sp>
    </p:spTree>
    <p:extLst>
      <p:ext uri="{BB962C8B-B14F-4D97-AF65-F5344CB8AC3E}">
        <p14:creationId xmlns:p14="http://schemas.microsoft.com/office/powerpoint/2010/main" val="2226993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6629400" cy="1371600"/>
          </a:xfrm>
        </p:spPr>
        <p:txBody>
          <a:bodyPr/>
          <a:lstStyle/>
          <a:p>
            <a:r>
              <a:rPr lang="en-US" b="1" dirty="0"/>
              <a:t>DURABLE POWER OF ATTORNEY</a:t>
            </a:r>
            <a:endParaRPr lang="en-US" dirty="0"/>
          </a:p>
        </p:txBody>
      </p:sp>
      <p:sp>
        <p:nvSpPr>
          <p:cNvPr id="3" name="Content Placeholder 2"/>
          <p:cNvSpPr>
            <a:spLocks noGrp="1"/>
          </p:cNvSpPr>
          <p:nvPr>
            <p:ph idx="1"/>
          </p:nvPr>
        </p:nvSpPr>
        <p:spPr>
          <a:xfrm>
            <a:off x="457200" y="1905000"/>
            <a:ext cx="6553200" cy="4373563"/>
          </a:xfrm>
        </p:spPr>
        <p:txBody>
          <a:bodyPr>
            <a:normAutofit fontScale="92500" lnSpcReduction="10000"/>
          </a:bodyPr>
          <a:lstStyle/>
          <a:p>
            <a:r>
              <a:rPr lang="en-US" sz="3200" dirty="0"/>
              <a:t>The better alternative to putting assets in a child’s name</a:t>
            </a:r>
          </a:p>
          <a:p>
            <a:pPr marL="457200" indent="-457200">
              <a:buFont typeface="Arial" panose="020B0604020202020204" pitchFamily="34" charset="0"/>
              <a:buChar char="•"/>
            </a:pPr>
            <a:r>
              <a:rPr lang="en-US" sz="3200" dirty="0"/>
              <a:t>Purpose – To appoint someone to make financial decisions on your behalf should you become incapacitated</a:t>
            </a:r>
          </a:p>
          <a:p>
            <a:pPr marL="457200" indent="-457200">
              <a:buFont typeface="Arial" panose="020B0604020202020204" pitchFamily="34" charset="0"/>
              <a:buChar char="•"/>
            </a:pPr>
            <a:r>
              <a:rPr lang="en-US" sz="3200" dirty="0"/>
              <a:t>Most common – “Springing” power of attorney becomes valid with doctor’s signature</a:t>
            </a:r>
          </a:p>
          <a:p>
            <a:pPr lvl="0"/>
            <a:endParaRPr lang="en-US" dirty="0"/>
          </a:p>
        </p:txBody>
      </p:sp>
    </p:spTree>
    <p:extLst>
      <p:ext uri="{BB962C8B-B14F-4D97-AF65-F5344CB8AC3E}">
        <p14:creationId xmlns:p14="http://schemas.microsoft.com/office/powerpoint/2010/main" val="2926797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086600" cy="1371600"/>
          </a:xfrm>
        </p:spPr>
        <p:txBody>
          <a:bodyPr>
            <a:noAutofit/>
          </a:bodyPr>
          <a:lstStyle/>
          <a:p>
            <a:r>
              <a:rPr lang="en-US" sz="3600" b="1" dirty="0"/>
              <a:t>ADVANCE DIRECTIVE FOR HEALTHCARE / LIVING WILL</a:t>
            </a:r>
            <a:endParaRPr lang="en-US" sz="3600" dirty="0"/>
          </a:p>
        </p:txBody>
      </p:sp>
      <p:sp>
        <p:nvSpPr>
          <p:cNvPr id="3" name="Content Placeholder 2"/>
          <p:cNvSpPr>
            <a:spLocks noGrp="1"/>
          </p:cNvSpPr>
          <p:nvPr>
            <p:ph idx="1"/>
          </p:nvPr>
        </p:nvSpPr>
        <p:spPr>
          <a:xfrm>
            <a:off x="457200" y="1752600"/>
            <a:ext cx="6705600" cy="4297363"/>
          </a:xfrm>
        </p:spPr>
        <p:txBody>
          <a:bodyPr>
            <a:normAutofit lnSpcReduction="10000"/>
          </a:bodyPr>
          <a:lstStyle/>
          <a:p>
            <a:r>
              <a:rPr lang="en-US" sz="2800" dirty="0"/>
              <a:t>Appoints someone to make decisions in accordance with your wishes under various circumstances of life support</a:t>
            </a:r>
          </a:p>
          <a:p>
            <a:pPr marL="457200" indent="-457200">
              <a:buFont typeface="Arial" panose="020B0604020202020204" pitchFamily="34" charset="0"/>
              <a:buChar char="•"/>
            </a:pPr>
            <a:r>
              <a:rPr lang="en-US" sz="2800" dirty="0"/>
              <a:t>Allows you to select the person best emotionally suited </a:t>
            </a:r>
          </a:p>
          <a:p>
            <a:pPr marL="457200" indent="-457200">
              <a:buFont typeface="Arial" panose="020B0604020202020204" pitchFamily="34" charset="0"/>
              <a:buChar char="•"/>
            </a:pPr>
            <a:r>
              <a:rPr lang="en-US" sz="2800" dirty="0"/>
              <a:t>Avoids undue emotional trauma (Terri </a:t>
            </a:r>
            <a:r>
              <a:rPr lang="en-US" sz="2800" dirty="0" err="1"/>
              <a:t>Schiavo’s</a:t>
            </a:r>
            <a:r>
              <a:rPr lang="en-US" sz="2800" dirty="0"/>
              <a:t> story, Maria’s story…)</a:t>
            </a:r>
          </a:p>
          <a:p>
            <a:endParaRPr lang="en-US" dirty="0"/>
          </a:p>
          <a:p>
            <a:endParaRPr lang="en-US" dirty="0"/>
          </a:p>
        </p:txBody>
      </p:sp>
    </p:spTree>
    <p:extLst>
      <p:ext uri="{BB962C8B-B14F-4D97-AF65-F5344CB8AC3E}">
        <p14:creationId xmlns:p14="http://schemas.microsoft.com/office/powerpoint/2010/main" val="15644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705600" cy="1371600"/>
          </a:xfrm>
        </p:spPr>
        <p:txBody>
          <a:bodyPr/>
          <a:lstStyle/>
          <a:p>
            <a:r>
              <a:rPr lang="en-US" dirty="0"/>
              <a:t>Basics of a good Estate Plan</a:t>
            </a:r>
          </a:p>
        </p:txBody>
      </p:sp>
      <p:sp>
        <p:nvSpPr>
          <p:cNvPr id="3" name="Content Placeholder 2"/>
          <p:cNvSpPr>
            <a:spLocks noGrp="1"/>
          </p:cNvSpPr>
          <p:nvPr>
            <p:ph idx="1"/>
          </p:nvPr>
        </p:nvSpPr>
        <p:spPr/>
        <p:txBody>
          <a:bodyPr>
            <a:normAutofit fontScale="92500" lnSpcReduction="20000"/>
          </a:bodyPr>
          <a:lstStyle/>
          <a:p>
            <a:pPr marL="457200" indent="-457200">
              <a:buFont typeface="Wingdings" panose="05000000000000000000" pitchFamily="2" charset="2"/>
              <a:buChar char="ü"/>
            </a:pPr>
            <a:r>
              <a:rPr lang="en-US" sz="3200" dirty="0"/>
              <a:t>Will with primary and secondary beneficiaries</a:t>
            </a:r>
          </a:p>
          <a:p>
            <a:pPr marL="457200" indent="-457200">
              <a:buFont typeface="Wingdings" panose="05000000000000000000" pitchFamily="2" charset="2"/>
              <a:buChar char="ü"/>
            </a:pPr>
            <a:r>
              <a:rPr lang="en-US" sz="3200" dirty="0"/>
              <a:t>Living trust (revocable or irrevocable)</a:t>
            </a:r>
          </a:p>
          <a:p>
            <a:pPr marL="457200" indent="-457200">
              <a:buFont typeface="Wingdings" panose="05000000000000000000" pitchFamily="2" charset="2"/>
              <a:buChar char="ü"/>
            </a:pPr>
            <a:r>
              <a:rPr lang="en-US" sz="3200" dirty="0"/>
              <a:t>Durable power of attorney</a:t>
            </a:r>
          </a:p>
          <a:p>
            <a:pPr marL="457200" indent="-457200">
              <a:buFont typeface="Wingdings" panose="05000000000000000000" pitchFamily="2" charset="2"/>
              <a:buChar char="ü"/>
            </a:pPr>
            <a:r>
              <a:rPr lang="en-US" sz="3200" dirty="0"/>
              <a:t>Advance healthcare directive </a:t>
            </a:r>
          </a:p>
          <a:p>
            <a:pPr marL="457200" indent="-457200">
              <a:buFont typeface="Wingdings" panose="05000000000000000000" pitchFamily="2" charset="2"/>
              <a:buChar char="ü"/>
            </a:pPr>
            <a:r>
              <a:rPr lang="en-US" sz="3200" dirty="0"/>
              <a:t>Professionally compiled (too important to do it yourself)</a:t>
            </a:r>
          </a:p>
        </p:txBody>
      </p:sp>
    </p:spTree>
    <p:extLst>
      <p:ext uri="{BB962C8B-B14F-4D97-AF65-F5344CB8AC3E}">
        <p14:creationId xmlns:p14="http://schemas.microsoft.com/office/powerpoint/2010/main" val="1672393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state Planning powerpoint bg3.jpg"/>
          <p:cNvPicPr>
            <a:picLocks noChangeAspect="1"/>
          </p:cNvPicPr>
          <p:nvPr/>
        </p:nvPicPr>
        <p:blipFill rotWithShape="1">
          <a:blip r:embed="rId2" cstate="print">
            <a:extLst>
              <a:ext uri="{28A0092B-C50C-407E-A947-70E740481C1C}">
                <a14:useLocalDpi xmlns:a14="http://schemas.microsoft.com/office/drawing/2010/main" val="0"/>
              </a:ext>
            </a:extLst>
          </a:blip>
          <a:srcRect t="7102" b="1"/>
          <a:stretch/>
        </p:blipFill>
        <p:spPr>
          <a:xfrm>
            <a:off x="7938" y="0"/>
            <a:ext cx="9121775" cy="6858000"/>
          </a:xfrm>
          <a:prstGeom prst="rect">
            <a:avLst/>
          </a:prstGeom>
        </p:spPr>
      </p:pic>
      <p:pic>
        <p:nvPicPr>
          <p:cNvPr id="5" name="Picture 4" descr="iStock_000028119280_Lar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3733800"/>
            <a:ext cx="4161805" cy="3124200"/>
          </a:xfrm>
          <a:prstGeom prst="rect">
            <a:avLst/>
          </a:prstGeom>
        </p:spPr>
      </p:pic>
      <p:sp>
        <p:nvSpPr>
          <p:cNvPr id="2" name="Title 1"/>
          <p:cNvSpPr>
            <a:spLocks noGrp="1"/>
          </p:cNvSpPr>
          <p:nvPr>
            <p:ph type="title"/>
          </p:nvPr>
        </p:nvSpPr>
        <p:spPr>
          <a:xfrm>
            <a:off x="685800" y="304800"/>
            <a:ext cx="6400800" cy="1371600"/>
          </a:xfrm>
        </p:spPr>
        <p:txBody>
          <a:bodyPr>
            <a:normAutofit fontScale="90000"/>
          </a:bodyPr>
          <a:lstStyle/>
          <a:p>
            <a:pPr lvl="0"/>
            <a:r>
              <a:rPr lang="en-US" dirty="0"/>
              <a:t>COMPLIMENTARY 1 HOUR CONSULTATION</a:t>
            </a:r>
          </a:p>
        </p:txBody>
      </p:sp>
      <p:sp>
        <p:nvSpPr>
          <p:cNvPr id="3" name="Content Placeholder 2"/>
          <p:cNvSpPr>
            <a:spLocks noGrp="1"/>
          </p:cNvSpPr>
          <p:nvPr>
            <p:ph idx="1"/>
          </p:nvPr>
        </p:nvSpPr>
        <p:spPr>
          <a:xfrm>
            <a:off x="381000" y="1828800"/>
            <a:ext cx="6781800" cy="3505200"/>
          </a:xfrm>
        </p:spPr>
        <p:txBody>
          <a:bodyPr>
            <a:normAutofit fontScale="85000" lnSpcReduction="20000"/>
          </a:bodyPr>
          <a:lstStyle/>
          <a:p>
            <a:pPr lvl="0"/>
            <a:r>
              <a:rPr lang="en-US" sz="3200" dirty="0"/>
              <a:t>Includes:</a:t>
            </a:r>
          </a:p>
          <a:p>
            <a:pPr marL="457200" lvl="0" indent="-457200">
              <a:buFont typeface="Arial" panose="020B0604020202020204" pitchFamily="34" charset="0"/>
              <a:buChar char="•"/>
            </a:pPr>
            <a:r>
              <a:rPr lang="en-US" sz="3200" dirty="0"/>
              <a:t>Complete financial review</a:t>
            </a:r>
          </a:p>
          <a:p>
            <a:pPr marL="457200" lvl="0" indent="-457200">
              <a:buFont typeface="Arial" panose="020B0604020202020204" pitchFamily="34" charset="0"/>
              <a:buChar char="•"/>
            </a:pPr>
            <a:r>
              <a:rPr lang="en-US" sz="3200" dirty="0"/>
              <a:t>Referral to experienced, qualified local estate planning attorney</a:t>
            </a:r>
          </a:p>
          <a:p>
            <a:pPr marL="457200" lvl="0" indent="-457200">
              <a:buFont typeface="Arial" panose="020B0604020202020204" pitchFamily="34" charset="0"/>
              <a:buChar char="•"/>
            </a:pPr>
            <a:r>
              <a:rPr lang="en-US" sz="3200" dirty="0"/>
              <a:t>Preliminary work </a:t>
            </a:r>
            <a:br>
              <a:rPr lang="en-US" sz="3200" dirty="0"/>
            </a:br>
            <a:r>
              <a:rPr lang="en-US" sz="3200" dirty="0"/>
              <a:t>that may save </a:t>
            </a:r>
            <a:br>
              <a:rPr lang="en-US" sz="3200" dirty="0"/>
            </a:br>
            <a:r>
              <a:rPr lang="en-US" sz="3200" dirty="0"/>
              <a:t>you $$$ on </a:t>
            </a:r>
            <a:br>
              <a:rPr lang="en-US" sz="3200" dirty="0"/>
            </a:br>
            <a:r>
              <a:rPr lang="en-US" sz="3200" dirty="0"/>
              <a:t>estate planning! </a:t>
            </a:r>
          </a:p>
        </p:txBody>
      </p:sp>
    </p:spTree>
    <p:extLst>
      <p:ext uri="{BB962C8B-B14F-4D97-AF65-F5344CB8AC3E}">
        <p14:creationId xmlns:p14="http://schemas.microsoft.com/office/powerpoint/2010/main" val="1066070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924800" cy="1371600"/>
          </a:xfrm>
        </p:spPr>
        <p:txBody>
          <a:bodyPr/>
          <a:lstStyle/>
          <a:p>
            <a:r>
              <a:rPr lang="en-US" dirty="0"/>
              <a:t>Upcoming Financial Workshop Topics</a:t>
            </a:r>
          </a:p>
        </p:txBody>
      </p:sp>
      <p:sp>
        <p:nvSpPr>
          <p:cNvPr id="3" name="Content Placeholder 2"/>
          <p:cNvSpPr>
            <a:spLocks noGrp="1"/>
          </p:cNvSpPr>
          <p:nvPr>
            <p:ph idx="1"/>
          </p:nvPr>
        </p:nvSpPr>
        <p:spPr>
          <a:xfrm>
            <a:off x="457200" y="1752600"/>
            <a:ext cx="7620000" cy="4495800"/>
          </a:xfrm>
        </p:spPr>
        <p:txBody>
          <a:bodyPr>
            <a:normAutofit/>
          </a:bodyPr>
          <a:lstStyle/>
          <a:p>
            <a:pPr lvl="0"/>
            <a:r>
              <a:rPr lang="en-US" sz="3200" dirty="0"/>
              <a:t>All FREE: Bring a friend! </a:t>
            </a:r>
          </a:p>
          <a:p>
            <a:pPr marL="342900" lvl="0" indent="-342900">
              <a:buFont typeface="Arial" panose="020B0604020202020204" pitchFamily="34" charset="0"/>
              <a:buChar char="•"/>
            </a:pPr>
            <a:r>
              <a:rPr lang="en-US" sz="3200" dirty="0"/>
              <a:t>Income Planning</a:t>
            </a:r>
          </a:p>
          <a:p>
            <a:pPr marL="342900" lvl="0" indent="-342900">
              <a:buFont typeface="Arial" panose="020B0604020202020204" pitchFamily="34" charset="0"/>
              <a:buChar char="•"/>
            </a:pPr>
            <a:r>
              <a:rPr lang="en-US" sz="3200" dirty="0"/>
              <a:t>Social Security</a:t>
            </a:r>
          </a:p>
          <a:p>
            <a:pPr marL="342900" lvl="0" indent="-342900">
              <a:buFont typeface="Arial" panose="020B0604020202020204" pitchFamily="34" charset="0"/>
              <a:buChar char="•"/>
            </a:pPr>
            <a:r>
              <a:rPr lang="en-US" sz="3200" dirty="0"/>
              <a:t>Required Minimum Distributions (RMDs)</a:t>
            </a:r>
          </a:p>
          <a:p>
            <a:pPr marL="342900" lvl="0" indent="-342900">
              <a:buFont typeface="Arial" panose="020B0604020202020204" pitchFamily="34" charset="0"/>
              <a:buChar char="•"/>
            </a:pPr>
            <a:r>
              <a:rPr lang="en-US" sz="3200" dirty="0"/>
              <a:t>IRAs</a:t>
            </a:r>
          </a:p>
        </p:txBody>
      </p:sp>
    </p:spTree>
    <p:extLst>
      <p:ext uri="{BB962C8B-B14F-4D97-AF65-F5344CB8AC3E}">
        <p14:creationId xmlns:p14="http://schemas.microsoft.com/office/powerpoint/2010/main" val="3838837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81200"/>
            <a:ext cx="7391400" cy="1371600"/>
          </a:xfrm>
        </p:spPr>
        <p:txBody>
          <a:bodyPr/>
          <a:lstStyle/>
          <a:p>
            <a:r>
              <a:rPr lang="en-US" sz="6000" dirty="0"/>
              <a:t>Thank You!</a:t>
            </a:r>
          </a:p>
        </p:txBody>
      </p:sp>
      <p:sp>
        <p:nvSpPr>
          <p:cNvPr id="3" name="Content Placeholder 2"/>
          <p:cNvSpPr>
            <a:spLocks noGrp="1"/>
          </p:cNvSpPr>
          <p:nvPr>
            <p:ph idx="1"/>
          </p:nvPr>
        </p:nvSpPr>
        <p:spPr>
          <a:xfrm>
            <a:off x="76200" y="4648200"/>
            <a:ext cx="7010400" cy="1905000"/>
          </a:xfrm>
        </p:spPr>
        <p:txBody>
          <a:bodyPr>
            <a:normAutofit/>
          </a:bodyPr>
          <a:lstStyle/>
          <a:p>
            <a:pPr marL="0" lvl="0" indent="0" algn="ctr">
              <a:buNone/>
            </a:pPr>
            <a:r>
              <a:rPr lang="en-US" sz="900" b="1" dirty="0">
                <a:solidFill>
                  <a:srgbClr val="000000"/>
                </a:solidFill>
              </a:rPr>
              <a:t>ADD DISCLAIMER</a:t>
            </a:r>
            <a:br>
              <a:rPr lang="en-US" sz="700" dirty="0">
                <a:solidFill>
                  <a:srgbClr val="000000"/>
                </a:solidFill>
              </a:rPr>
            </a:br>
            <a:r>
              <a:rPr lang="en-US" sz="700" b="1" i="1" dirty="0">
                <a:solidFill>
                  <a:srgbClr val="000000"/>
                </a:solidFill>
              </a:rPr>
              <a:t> </a:t>
            </a:r>
            <a:br>
              <a:rPr lang="en-US" sz="700" dirty="0">
                <a:solidFill>
                  <a:srgbClr val="000000"/>
                </a:solidFill>
              </a:rPr>
            </a:br>
            <a:r>
              <a:rPr lang="en-US" sz="700" b="1" dirty="0">
                <a:solidFill>
                  <a:srgbClr val="000000"/>
                </a:solidFill>
              </a:rPr>
              <a:t>Information presented is for educational purposes only. Moreover, no observer should assume that any discussions or information presented serves as the receipt of, or a substitute for, personalized advice from Sound Income Strategies or from any other investment professional and is not intended as an offer of solicitation for the sale or purchase of any specific securities, investments, or investment strategies. </a:t>
            </a:r>
            <a:br>
              <a:rPr lang="en-US" sz="700" dirty="0">
                <a:solidFill>
                  <a:srgbClr val="000000"/>
                </a:solidFill>
              </a:rPr>
            </a:br>
            <a:r>
              <a:rPr lang="en-US" sz="700" b="1" dirty="0">
                <a:solidFill>
                  <a:srgbClr val="000000"/>
                </a:solidFill>
              </a:rPr>
              <a:t> </a:t>
            </a:r>
            <a:br>
              <a:rPr lang="en-US" sz="700" dirty="0">
                <a:solidFill>
                  <a:srgbClr val="000000"/>
                </a:solidFill>
              </a:rPr>
            </a:br>
            <a:r>
              <a:rPr lang="en-US" sz="700" b="1" dirty="0">
                <a:solidFill>
                  <a:srgbClr val="000000"/>
                </a:solidFill>
              </a:rPr>
              <a:t>Sound Income Strategies is not a law firm or accounting firm, and no portion of this radio presentation should be interpreted as legal, accounting or tax advice.  Information expressed does not take into account your specific situation or objectives, and is not intended as recommendations appropriate for any individual. Listeners are encouraged to seek advice from a qualified tax, legal, or investment adviser to determine whether any information presented may be suitable for their specific situation.</a:t>
            </a:r>
            <a:br>
              <a:rPr lang="en-US" sz="700" dirty="0">
                <a:solidFill>
                  <a:srgbClr val="000000"/>
                </a:solidFill>
              </a:rPr>
            </a:br>
            <a:endParaRPr lang="en-US" sz="600" dirty="0"/>
          </a:p>
        </p:txBody>
      </p:sp>
    </p:spTree>
    <p:extLst>
      <p:ext uri="{BB962C8B-B14F-4D97-AF65-F5344CB8AC3E}">
        <p14:creationId xmlns:p14="http://schemas.microsoft.com/office/powerpoint/2010/main" val="1930613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6" descr="Estate Planning powerpoint bg3.jpg"/>
          <p:cNvPicPr>
            <a:picLocks noChangeAspect="1"/>
          </p:cNvPicPr>
          <p:nvPr/>
        </p:nvPicPr>
        <p:blipFill rotWithShape="1">
          <a:blip r:embed="rId2" cstate="print">
            <a:extLst>
              <a:ext uri="{28A0092B-C50C-407E-A947-70E740481C1C}">
                <a14:useLocalDpi xmlns:a14="http://schemas.microsoft.com/office/drawing/2010/main" val="0"/>
              </a:ext>
            </a:extLst>
          </a:blip>
          <a:srcRect t="7102" b="1"/>
          <a:stretch/>
        </p:blipFill>
        <p:spPr>
          <a:xfrm>
            <a:off x="7938" y="0"/>
            <a:ext cx="9121775" cy="6858000"/>
          </a:xfrm>
          <a:prstGeom prst="rect">
            <a:avLst/>
          </a:prstGeom>
        </p:spPr>
      </p:pic>
      <p:sp>
        <p:nvSpPr>
          <p:cNvPr id="2" name="Title 1"/>
          <p:cNvSpPr>
            <a:spLocks noGrp="1"/>
          </p:cNvSpPr>
          <p:nvPr>
            <p:ph type="title"/>
          </p:nvPr>
        </p:nvSpPr>
        <p:spPr>
          <a:xfrm>
            <a:off x="457200" y="228599"/>
            <a:ext cx="6858000" cy="1371601"/>
          </a:xfrm>
        </p:spPr>
        <p:txBody>
          <a:bodyPr/>
          <a:lstStyle/>
          <a:p>
            <a:r>
              <a:rPr lang="en-US" dirty="0"/>
              <a:t>What is Estate Planning?</a:t>
            </a:r>
          </a:p>
        </p:txBody>
      </p:sp>
      <p:sp>
        <p:nvSpPr>
          <p:cNvPr id="3" name="Content Placeholder 2"/>
          <p:cNvSpPr>
            <a:spLocks noGrp="1"/>
          </p:cNvSpPr>
          <p:nvPr>
            <p:ph idx="1"/>
          </p:nvPr>
        </p:nvSpPr>
        <p:spPr>
          <a:xfrm>
            <a:off x="457200" y="1219200"/>
            <a:ext cx="6553200" cy="4449763"/>
          </a:xfrm>
        </p:spPr>
        <p:txBody>
          <a:bodyPr>
            <a:normAutofit/>
          </a:bodyPr>
          <a:lstStyle/>
          <a:p>
            <a:endParaRPr lang="en-US" dirty="0"/>
          </a:p>
          <a:p>
            <a:pPr marL="742950" indent="-742950">
              <a:buFont typeface="+mj-lt"/>
              <a:buAutoNum type="alphaUcPeriod"/>
            </a:pPr>
            <a:r>
              <a:rPr lang="en-US" sz="3600" dirty="0"/>
              <a:t>Where your money goes when you die </a:t>
            </a:r>
          </a:p>
          <a:p>
            <a:pPr marL="742950" indent="-742950">
              <a:buFont typeface="+mj-lt"/>
              <a:buAutoNum type="alphaUcPeriod"/>
            </a:pPr>
            <a:r>
              <a:rPr lang="en-US" sz="3600" dirty="0"/>
              <a:t>Accumulating, preserving, and ultimately distributing your assets. </a:t>
            </a:r>
          </a:p>
        </p:txBody>
      </p:sp>
    </p:spTree>
    <p:extLst>
      <p:ext uri="{BB962C8B-B14F-4D97-AF65-F5344CB8AC3E}">
        <p14:creationId xmlns:p14="http://schemas.microsoft.com/office/powerpoint/2010/main" val="2426042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state Planning powerpoint bg3.jpg"/>
          <p:cNvPicPr>
            <a:picLocks noChangeAspect="1"/>
          </p:cNvPicPr>
          <p:nvPr/>
        </p:nvPicPr>
        <p:blipFill rotWithShape="1">
          <a:blip r:embed="rId2" cstate="print">
            <a:extLst>
              <a:ext uri="{28A0092B-C50C-407E-A947-70E740481C1C}">
                <a14:useLocalDpi xmlns:a14="http://schemas.microsoft.com/office/drawing/2010/main" val="0"/>
              </a:ext>
            </a:extLst>
          </a:blip>
          <a:srcRect t="7102" b="1"/>
          <a:stretch/>
        </p:blipFill>
        <p:spPr>
          <a:xfrm>
            <a:off x="7938" y="0"/>
            <a:ext cx="9121775" cy="6858000"/>
          </a:xfrm>
          <a:prstGeom prst="rect">
            <a:avLst/>
          </a:prstGeom>
        </p:spPr>
      </p:pic>
      <p:pic>
        <p:nvPicPr>
          <p:cNvPr id="4" name="Picture 3" descr="iStock_000008833256_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4116314"/>
            <a:ext cx="4114042" cy="2741685"/>
          </a:xfrm>
          <a:prstGeom prst="rect">
            <a:avLst/>
          </a:prstGeom>
        </p:spPr>
      </p:pic>
      <p:sp>
        <p:nvSpPr>
          <p:cNvPr id="3" name="Content Placeholder 2"/>
          <p:cNvSpPr>
            <a:spLocks noGrp="1"/>
          </p:cNvSpPr>
          <p:nvPr>
            <p:ph idx="1"/>
          </p:nvPr>
        </p:nvSpPr>
        <p:spPr>
          <a:xfrm>
            <a:off x="533400" y="1981200"/>
            <a:ext cx="6400800" cy="3124199"/>
          </a:xfrm>
        </p:spPr>
        <p:txBody>
          <a:bodyPr>
            <a:normAutofit fontScale="32500" lnSpcReduction="20000"/>
          </a:bodyPr>
          <a:lstStyle/>
          <a:p>
            <a:endParaRPr lang="en-US" dirty="0"/>
          </a:p>
          <a:p>
            <a:pPr marL="457200" indent="-457200">
              <a:buFont typeface="Arial" panose="020B0604020202020204" pitchFamily="34" charset="0"/>
              <a:buChar char="•"/>
            </a:pPr>
            <a:r>
              <a:rPr lang="en-US" sz="9000" dirty="0"/>
              <a:t>Avoid unnecessary legal costs</a:t>
            </a:r>
          </a:p>
          <a:p>
            <a:pPr marL="457200" indent="-457200">
              <a:buFont typeface="Arial" panose="020B0604020202020204" pitchFamily="34" charset="0"/>
              <a:buChar char="•"/>
            </a:pPr>
            <a:r>
              <a:rPr lang="en-US" sz="9000" dirty="0"/>
              <a:t>Avoid additional or unnecessary tax loss </a:t>
            </a:r>
          </a:p>
          <a:p>
            <a:pPr marL="457200" indent="-457200">
              <a:buFont typeface="Arial" panose="020B0604020202020204" pitchFamily="34" charset="0"/>
              <a:buChar char="•"/>
            </a:pPr>
            <a:r>
              <a:rPr lang="en-US" sz="9000" dirty="0"/>
              <a:t>Possible protection against Medicaid spend-down</a:t>
            </a:r>
          </a:p>
          <a:p>
            <a:pPr marL="0" indent="0">
              <a:buNone/>
            </a:pPr>
            <a:r>
              <a:rPr lang="en-US" dirty="0"/>
              <a:t> </a:t>
            </a:r>
          </a:p>
          <a:p>
            <a:endParaRPr lang="en-US" dirty="0"/>
          </a:p>
        </p:txBody>
      </p:sp>
      <p:sp>
        <p:nvSpPr>
          <p:cNvPr id="5" name="Title 1"/>
          <p:cNvSpPr txBox="1">
            <a:spLocks/>
          </p:cNvSpPr>
          <p:nvPr/>
        </p:nvSpPr>
        <p:spPr>
          <a:xfrm>
            <a:off x="152400" y="228599"/>
            <a:ext cx="7162800" cy="1371601"/>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dirty="0"/>
              <a:t>Tangible Reasons for Good Estate Planning</a:t>
            </a:r>
          </a:p>
        </p:txBody>
      </p:sp>
    </p:spTree>
    <p:extLst>
      <p:ext uri="{BB962C8B-B14F-4D97-AF65-F5344CB8AC3E}">
        <p14:creationId xmlns:p14="http://schemas.microsoft.com/office/powerpoint/2010/main" val="918856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descr="Estate Planning powerpoint bg3.jpg"/>
          <p:cNvPicPr>
            <a:picLocks noChangeAspect="1"/>
          </p:cNvPicPr>
          <p:nvPr/>
        </p:nvPicPr>
        <p:blipFill rotWithShape="1">
          <a:blip r:embed="rId3" cstate="print">
            <a:extLst>
              <a:ext uri="{28A0092B-C50C-407E-A947-70E740481C1C}">
                <a14:useLocalDpi xmlns:a14="http://schemas.microsoft.com/office/drawing/2010/main" val="0"/>
              </a:ext>
            </a:extLst>
          </a:blip>
          <a:srcRect t="7102" b="1"/>
          <a:stretch/>
        </p:blipFill>
        <p:spPr>
          <a:xfrm>
            <a:off x="7938" y="0"/>
            <a:ext cx="9121775" cy="6858000"/>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val="4116589931"/>
              </p:ext>
            </p:extLst>
          </p:nvPr>
        </p:nvGraphicFramePr>
        <p:xfrm>
          <a:off x="228600" y="1905000"/>
          <a:ext cx="7086600" cy="3886200"/>
        </p:xfrm>
        <a:graphic>
          <a:graphicData uri="http://schemas.openxmlformats.org/drawingml/2006/table">
            <a:tbl>
              <a:tblPr firstRow="1" bandRow="1">
                <a:tableStyleId>{5C22544A-7EE6-4342-B048-85BDC9FD1C3A}</a:tableStyleId>
              </a:tblPr>
              <a:tblGrid>
                <a:gridCol w="3543300">
                  <a:extLst>
                    <a:ext uri="{9D8B030D-6E8A-4147-A177-3AD203B41FA5}">
                      <a16:colId xmlns:a16="http://schemas.microsoft.com/office/drawing/2014/main" val="20000"/>
                    </a:ext>
                  </a:extLst>
                </a:gridCol>
                <a:gridCol w="3543300">
                  <a:extLst>
                    <a:ext uri="{9D8B030D-6E8A-4147-A177-3AD203B41FA5}">
                      <a16:colId xmlns:a16="http://schemas.microsoft.com/office/drawing/2014/main" val="20001"/>
                    </a:ext>
                  </a:extLst>
                </a:gridCol>
              </a:tblGrid>
              <a:tr h="750536">
                <a:tc>
                  <a:txBody>
                    <a:bodyPr/>
                    <a:lstStyle/>
                    <a:p>
                      <a:pPr algn="ctr"/>
                      <a:r>
                        <a:rPr lang="en-US" sz="4000" u="none" dirty="0"/>
                        <a:t>Federal</a:t>
                      </a:r>
                    </a:p>
                  </a:txBody>
                  <a:tcPr/>
                </a:tc>
                <a:tc>
                  <a:txBody>
                    <a:bodyPr/>
                    <a:lstStyle/>
                    <a:p>
                      <a:pPr algn="ctr"/>
                      <a:r>
                        <a:rPr lang="en-US" sz="4000" u="none" dirty="0"/>
                        <a:t>State</a:t>
                      </a:r>
                    </a:p>
                  </a:txBody>
                  <a:tcPr/>
                </a:tc>
                <a:extLst>
                  <a:ext uri="{0D108BD9-81ED-4DB2-BD59-A6C34878D82A}">
                    <a16:rowId xmlns:a16="http://schemas.microsoft.com/office/drawing/2014/main" val="10000"/>
                  </a:ext>
                </a:extLst>
              </a:tr>
              <a:tr h="3135664">
                <a:tc>
                  <a:txBody>
                    <a:bodyPr/>
                    <a:lstStyle/>
                    <a:p>
                      <a:endParaRPr lang="en-US" dirty="0"/>
                    </a:p>
                    <a:p>
                      <a:r>
                        <a:rPr lang="en-US" sz="2800" b="1" dirty="0"/>
                        <a:t>Recently raised to:</a:t>
                      </a:r>
                    </a:p>
                    <a:p>
                      <a:endParaRPr lang="en-US" sz="3200" dirty="0"/>
                    </a:p>
                    <a:p>
                      <a:r>
                        <a:rPr lang="en-US" sz="2800" dirty="0"/>
                        <a:t>$12.06</a:t>
                      </a:r>
                      <a:r>
                        <a:rPr lang="en-US" sz="2800" baseline="0" dirty="0"/>
                        <a:t> million single</a:t>
                      </a:r>
                    </a:p>
                    <a:p>
                      <a:r>
                        <a:rPr lang="en-US" sz="2800" baseline="0" dirty="0"/>
                        <a:t>$24.12 million couple</a:t>
                      </a:r>
                    </a:p>
                  </a:txBody>
                  <a:tcPr/>
                </a:tc>
                <a:tc>
                  <a:txBody>
                    <a:bodyPr/>
                    <a:lstStyle/>
                    <a:p>
                      <a:endParaRPr lang="en-US" dirty="0"/>
                    </a:p>
                    <a:p>
                      <a:r>
                        <a:rPr lang="en-US" sz="2800" b="1" dirty="0"/>
                        <a:t>Lower</a:t>
                      </a:r>
                      <a:r>
                        <a:rPr lang="en-US" sz="2800" b="1" baseline="0" dirty="0"/>
                        <a:t> </a:t>
                      </a:r>
                      <a:r>
                        <a:rPr lang="en-US" sz="2400" b="0" baseline="0" dirty="0"/>
                        <a:t>(Your State)</a:t>
                      </a:r>
                      <a:r>
                        <a:rPr lang="en-US" sz="2800" b="1" baseline="0" dirty="0"/>
                        <a:t>:</a:t>
                      </a:r>
                    </a:p>
                    <a:p>
                      <a:endParaRPr lang="en-US" sz="3200" dirty="0"/>
                    </a:p>
                    <a:p>
                      <a:r>
                        <a:rPr lang="en-US" sz="2800" dirty="0"/>
                        <a:t>$2 million single</a:t>
                      </a:r>
                    </a:p>
                    <a:p>
                      <a:r>
                        <a:rPr lang="en-US" sz="2800" dirty="0"/>
                        <a:t>$4 million couple</a:t>
                      </a:r>
                    </a:p>
                  </a:txBody>
                  <a:tcPr/>
                </a:tc>
                <a:extLst>
                  <a:ext uri="{0D108BD9-81ED-4DB2-BD59-A6C34878D82A}">
                    <a16:rowId xmlns:a16="http://schemas.microsoft.com/office/drawing/2014/main" val="10001"/>
                  </a:ext>
                </a:extLst>
              </a:tr>
            </a:tbl>
          </a:graphicData>
        </a:graphic>
      </p:graphicFrame>
      <p:sp>
        <p:nvSpPr>
          <p:cNvPr id="4" name="Title 1"/>
          <p:cNvSpPr txBox="1">
            <a:spLocks/>
          </p:cNvSpPr>
          <p:nvPr/>
        </p:nvSpPr>
        <p:spPr>
          <a:xfrm>
            <a:off x="457200" y="228599"/>
            <a:ext cx="6858000" cy="1371601"/>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2800"/>
              <a:t>2022 </a:t>
            </a:r>
            <a:r>
              <a:rPr lang="en-US" sz="2800" dirty="0"/>
              <a:t>Estate Tax Exemption</a:t>
            </a:r>
          </a:p>
        </p:txBody>
      </p:sp>
      <p:sp>
        <p:nvSpPr>
          <p:cNvPr id="2" name="TextBox 1">
            <a:extLst>
              <a:ext uri="{FF2B5EF4-FFF2-40B4-BE49-F238E27FC236}">
                <a16:creationId xmlns:a16="http://schemas.microsoft.com/office/drawing/2014/main" id="{A9BE4BFF-EC8C-4FDC-BB62-CF08139EB431}"/>
              </a:ext>
            </a:extLst>
          </p:cNvPr>
          <p:cNvSpPr txBox="1"/>
          <p:nvPr/>
        </p:nvSpPr>
        <p:spPr>
          <a:xfrm>
            <a:off x="533400" y="6224572"/>
            <a:ext cx="7239000" cy="3847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Source: https://www.kiplinger.com/taxes/601639/estate-tax-exemption-2022</a:t>
            </a:r>
          </a:p>
          <a:p>
            <a:endParaRPr lang="en-US" sz="700" dirty="0"/>
          </a:p>
        </p:txBody>
      </p:sp>
    </p:spTree>
    <p:extLst>
      <p:ext uri="{BB962C8B-B14F-4D97-AF65-F5344CB8AC3E}">
        <p14:creationId xmlns:p14="http://schemas.microsoft.com/office/powerpoint/2010/main" val="2715316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0"/>
            <a:ext cx="98298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iStock_000038282080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3160" y="4165436"/>
            <a:ext cx="3804240" cy="2692564"/>
          </a:xfrm>
          <a:prstGeom prst="rect">
            <a:avLst/>
          </a:prstGeom>
        </p:spPr>
      </p:pic>
      <p:sp>
        <p:nvSpPr>
          <p:cNvPr id="3" name="Content Placeholder 2"/>
          <p:cNvSpPr>
            <a:spLocks noGrp="1"/>
          </p:cNvSpPr>
          <p:nvPr>
            <p:ph idx="1"/>
          </p:nvPr>
        </p:nvSpPr>
        <p:spPr>
          <a:xfrm>
            <a:off x="304800" y="1676400"/>
            <a:ext cx="6553199" cy="4648200"/>
          </a:xfrm>
        </p:spPr>
        <p:txBody>
          <a:bodyPr>
            <a:normAutofit/>
          </a:bodyPr>
          <a:lstStyle/>
          <a:p>
            <a:pPr marL="457200" indent="-457200">
              <a:buFont typeface="Arial" panose="020B0604020202020204" pitchFamily="34" charset="0"/>
              <a:buChar char="•"/>
            </a:pPr>
            <a:r>
              <a:rPr lang="en-US" sz="2800" dirty="0"/>
              <a:t>Relieve loved ones from making tough emotional decisions</a:t>
            </a:r>
          </a:p>
          <a:p>
            <a:pPr marL="457200" indent="-457200">
              <a:buFont typeface="Arial" panose="020B0604020202020204" pitchFamily="34" charset="0"/>
              <a:buChar char="•"/>
            </a:pPr>
            <a:r>
              <a:rPr lang="en-US" sz="2800" dirty="0"/>
              <a:t>Avoid or at least reduce family tensions and potential in-fighting</a:t>
            </a:r>
          </a:p>
          <a:p>
            <a:pPr marL="457200" indent="-457200">
              <a:buFont typeface="Arial" panose="020B0604020202020204" pitchFamily="34" charset="0"/>
              <a:buChar char="•"/>
            </a:pPr>
            <a:r>
              <a:rPr lang="en-US" sz="2800" dirty="0"/>
              <a:t>Avoid additional emotional trauma</a:t>
            </a:r>
          </a:p>
          <a:p>
            <a:pPr marL="457200" indent="-457200">
              <a:buFont typeface="Arial" panose="020B0604020202020204" pitchFamily="34" charset="0"/>
              <a:buChar char="•"/>
            </a:pPr>
            <a:r>
              <a:rPr lang="en-US" sz="2800" dirty="0"/>
              <a:t>Allow loved ones to transition through their loss more easily</a:t>
            </a:r>
          </a:p>
        </p:txBody>
      </p:sp>
      <p:sp>
        <p:nvSpPr>
          <p:cNvPr id="6" name="Title 1"/>
          <p:cNvSpPr txBox="1">
            <a:spLocks/>
          </p:cNvSpPr>
          <p:nvPr/>
        </p:nvSpPr>
        <p:spPr>
          <a:xfrm>
            <a:off x="457200" y="228599"/>
            <a:ext cx="6858000" cy="1371601"/>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800" dirty="0">
                <a:solidFill>
                  <a:srgbClr val="2C7C9F"/>
                </a:solidFill>
              </a:rPr>
              <a:t>The REAL Reasons for Good Estate Planning</a:t>
            </a:r>
            <a:endParaRPr lang="en-US" dirty="0"/>
          </a:p>
        </p:txBody>
      </p:sp>
    </p:spTree>
    <p:extLst>
      <p:ext uri="{BB962C8B-B14F-4D97-AF65-F5344CB8AC3E}">
        <p14:creationId xmlns:p14="http://schemas.microsoft.com/office/powerpoint/2010/main" val="3170819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705600" cy="1371600"/>
          </a:xfrm>
        </p:spPr>
        <p:txBody>
          <a:bodyPr>
            <a:normAutofit fontScale="90000"/>
          </a:bodyPr>
          <a:lstStyle/>
          <a:p>
            <a:r>
              <a:rPr lang="en-US" dirty="0"/>
              <a:t>Components of a Good Estate Plan</a:t>
            </a:r>
          </a:p>
        </p:txBody>
      </p:sp>
      <p:sp>
        <p:nvSpPr>
          <p:cNvPr id="3" name="Content Placeholder 2"/>
          <p:cNvSpPr>
            <a:spLocks noGrp="1"/>
          </p:cNvSpPr>
          <p:nvPr>
            <p:ph idx="1"/>
          </p:nvPr>
        </p:nvSpPr>
        <p:spPr>
          <a:xfrm>
            <a:off x="457200" y="1752600"/>
            <a:ext cx="6629400" cy="4495800"/>
          </a:xfrm>
        </p:spPr>
        <p:txBody>
          <a:bodyPr>
            <a:normAutofit lnSpcReduction="10000"/>
          </a:bodyPr>
          <a:lstStyle/>
          <a:p>
            <a:pPr marL="457200" indent="-457200">
              <a:buFont typeface="Arial" panose="020B0604020202020204" pitchFamily="34" charset="0"/>
              <a:buChar char="•"/>
            </a:pPr>
            <a:r>
              <a:rPr lang="en-US" sz="2800" dirty="0"/>
              <a:t>Clear disposition of assets – spells out who gets what</a:t>
            </a:r>
          </a:p>
          <a:p>
            <a:pPr marL="457200" indent="-457200">
              <a:buFont typeface="Arial" panose="020B0604020202020204" pitchFamily="34" charset="0"/>
              <a:buChar char="•"/>
            </a:pPr>
            <a:r>
              <a:rPr lang="en-US" sz="2800" dirty="0"/>
              <a:t>Named beneficiaries* – Primary and Secondary</a:t>
            </a:r>
          </a:p>
          <a:p>
            <a:pPr marL="457200" indent="-457200">
              <a:buFont typeface="Arial" panose="020B0604020202020204" pitchFamily="34" charset="0"/>
              <a:buChar char="•"/>
            </a:pPr>
            <a:r>
              <a:rPr lang="en-US" sz="2800" dirty="0"/>
              <a:t>Avoids probate court</a:t>
            </a:r>
          </a:p>
          <a:p>
            <a:pPr marL="457200" indent="-457200">
              <a:buFont typeface="Arial" panose="020B0604020202020204" pitchFamily="34" charset="0"/>
              <a:buChar char="•"/>
            </a:pPr>
            <a:r>
              <a:rPr lang="en-US" sz="2800" dirty="0"/>
              <a:t>Transfer on Death (T.O.D.)</a:t>
            </a:r>
          </a:p>
          <a:p>
            <a:r>
              <a:rPr lang="en-US" sz="2800" b="1" i="1" dirty="0">
                <a:solidFill>
                  <a:schemeClr val="tx1"/>
                </a:solidFill>
              </a:rPr>
              <a:t>*Not the same as putting an asset in a child’s name (risky) </a:t>
            </a:r>
          </a:p>
          <a:p>
            <a:endParaRPr lang="en-US" dirty="0"/>
          </a:p>
        </p:txBody>
      </p:sp>
    </p:spTree>
    <p:extLst>
      <p:ext uri="{BB962C8B-B14F-4D97-AF65-F5344CB8AC3E}">
        <p14:creationId xmlns:p14="http://schemas.microsoft.com/office/powerpoint/2010/main" val="2779708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629400" cy="990282"/>
          </a:xfrm>
        </p:spPr>
        <p:txBody>
          <a:bodyPr>
            <a:normAutofit/>
          </a:bodyPr>
          <a:lstStyle/>
          <a:p>
            <a:r>
              <a:rPr lang="en-US" sz="3800" dirty="0"/>
              <a:t>Per Capita vs. Per </a:t>
            </a:r>
            <a:r>
              <a:rPr lang="en-US" sz="3800" dirty="0" err="1"/>
              <a:t>Stirpes</a:t>
            </a:r>
            <a:endParaRPr lang="en-US" sz="3800" dirty="0"/>
          </a:p>
        </p:txBody>
      </p:sp>
      <p:sp>
        <p:nvSpPr>
          <p:cNvPr id="3" name="Content Placeholder 2"/>
          <p:cNvSpPr>
            <a:spLocks noGrp="1"/>
          </p:cNvSpPr>
          <p:nvPr>
            <p:ph idx="1"/>
          </p:nvPr>
        </p:nvSpPr>
        <p:spPr>
          <a:xfrm>
            <a:off x="457200" y="1447800"/>
            <a:ext cx="6629400" cy="4876800"/>
          </a:xfrm>
        </p:spPr>
        <p:txBody>
          <a:bodyPr>
            <a:normAutofit fontScale="92500"/>
          </a:bodyPr>
          <a:lstStyle/>
          <a:p>
            <a:pPr marL="342900" indent="-342900">
              <a:buFont typeface="Wingdings" pitchFamily="2" charset="2"/>
              <a:buChar char="Ø"/>
            </a:pPr>
            <a:r>
              <a:rPr lang="en-US" sz="2400" dirty="0"/>
              <a:t>Per Capita – Meaning “by total head count” or “by total number of individuals.” In a “per capita” inheritance, should both parents and one beneficiary child die, the IRA would be divided equally among the remaining beneficiary children. </a:t>
            </a:r>
          </a:p>
          <a:p>
            <a:pPr marL="342900" indent="-342900">
              <a:buFont typeface="Wingdings" pitchFamily="2" charset="2"/>
              <a:buChar char="Ø"/>
            </a:pPr>
            <a:r>
              <a:rPr lang="en-US" sz="2400" dirty="0"/>
              <a:t> Per </a:t>
            </a:r>
            <a:r>
              <a:rPr lang="en-US" sz="2400" dirty="0" err="1"/>
              <a:t>Stirpes</a:t>
            </a:r>
            <a:r>
              <a:rPr lang="en-US" sz="2400" dirty="0"/>
              <a:t> – Meaning “by representation” or “by class.” In a “per </a:t>
            </a:r>
            <a:r>
              <a:rPr lang="en-US" sz="2400" dirty="0" err="1"/>
              <a:t>stirpes</a:t>
            </a:r>
            <a:r>
              <a:rPr lang="en-US" sz="2400" dirty="0"/>
              <a:t>” inheritance, should both parents and one beneficiary child die, the percentage of the IRA that would have gone to the deceased child now goes to </a:t>
            </a:r>
            <a:r>
              <a:rPr lang="en-US" sz="2400" u="sng" dirty="0"/>
              <a:t>his or her </a:t>
            </a:r>
            <a:r>
              <a:rPr lang="en-US" sz="2400" dirty="0"/>
              <a:t>beneficiaries.</a:t>
            </a:r>
          </a:p>
        </p:txBody>
      </p:sp>
    </p:spTree>
    <p:extLst>
      <p:ext uri="{BB962C8B-B14F-4D97-AF65-F5344CB8AC3E}">
        <p14:creationId xmlns:p14="http://schemas.microsoft.com/office/powerpoint/2010/main" val="3301413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91400" cy="1143000"/>
          </a:xfrm>
        </p:spPr>
        <p:txBody>
          <a:bodyPr/>
          <a:lstStyle/>
          <a:p>
            <a:r>
              <a:rPr lang="en-US" dirty="0"/>
              <a:t>Probate Court</a:t>
            </a:r>
          </a:p>
        </p:txBody>
      </p:sp>
      <p:sp>
        <p:nvSpPr>
          <p:cNvPr id="3" name="Content Placeholder 2"/>
          <p:cNvSpPr>
            <a:spLocks noGrp="1"/>
          </p:cNvSpPr>
          <p:nvPr>
            <p:ph idx="1"/>
          </p:nvPr>
        </p:nvSpPr>
        <p:spPr>
          <a:xfrm>
            <a:off x="228600" y="1524000"/>
            <a:ext cx="7086600" cy="4800600"/>
          </a:xfrm>
        </p:spPr>
        <p:txBody>
          <a:bodyPr>
            <a:normAutofit/>
          </a:bodyPr>
          <a:lstStyle/>
          <a:p>
            <a:pPr marL="457200" indent="-457200">
              <a:buFont typeface="Arial" panose="020B0604020202020204" pitchFamily="34" charset="0"/>
              <a:buChar char="•"/>
            </a:pPr>
            <a:r>
              <a:rPr lang="en-US" sz="2800" dirty="0"/>
              <a:t>Purpose – </a:t>
            </a:r>
            <a:r>
              <a:rPr lang="en-US" dirty="0"/>
              <a:t>To decide the legitimacy of a will</a:t>
            </a:r>
          </a:p>
          <a:p>
            <a:pPr marL="457200" indent="-457200">
              <a:buFont typeface="Arial" panose="020B0604020202020204" pitchFamily="34" charset="0"/>
              <a:buChar char="•"/>
            </a:pPr>
            <a:r>
              <a:rPr lang="en-US" sz="2800" dirty="0"/>
              <a:t>Process – </a:t>
            </a:r>
            <a:r>
              <a:rPr lang="en-US" dirty="0"/>
              <a:t>Assets are made public, claims are filed, judge decides</a:t>
            </a:r>
          </a:p>
          <a:p>
            <a:pPr marL="457200" indent="-457200">
              <a:buFont typeface="Arial" panose="020B0604020202020204" pitchFamily="34" charset="0"/>
              <a:buChar char="•"/>
            </a:pPr>
            <a:r>
              <a:rPr lang="en-US" sz="2800" dirty="0"/>
              <a:t>Used when – </a:t>
            </a:r>
            <a:r>
              <a:rPr lang="en-US" dirty="0"/>
              <a:t>No will exists </a:t>
            </a:r>
            <a:r>
              <a:rPr lang="en-US" i="1" dirty="0"/>
              <a:t>or</a:t>
            </a:r>
            <a:r>
              <a:rPr lang="en-US" dirty="0"/>
              <a:t> will is contested (i.e. disposition of assets is unclear)</a:t>
            </a:r>
          </a:p>
          <a:p>
            <a:pPr marL="457200" indent="-457200">
              <a:buFont typeface="Arial" panose="020B0604020202020204" pitchFamily="34" charset="0"/>
              <a:buChar char="•"/>
            </a:pPr>
            <a:r>
              <a:rPr lang="en-US" sz="2800" dirty="0"/>
              <a:t>Reasons to avoid – Expensive, often lengthy</a:t>
            </a:r>
          </a:p>
          <a:p>
            <a:endParaRPr lang="en-US" dirty="0"/>
          </a:p>
          <a:p>
            <a:endParaRPr lang="en-US" dirty="0"/>
          </a:p>
          <a:p>
            <a:endParaRPr lang="en-US" dirty="0"/>
          </a:p>
        </p:txBody>
      </p:sp>
    </p:spTree>
    <p:extLst>
      <p:ext uri="{BB962C8B-B14F-4D97-AF65-F5344CB8AC3E}">
        <p14:creationId xmlns:p14="http://schemas.microsoft.com/office/powerpoint/2010/main" val="1757768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descr="Estate Planning powerpoint bg3.jpg"/>
          <p:cNvPicPr>
            <a:picLocks noChangeAspect="1"/>
          </p:cNvPicPr>
          <p:nvPr/>
        </p:nvPicPr>
        <p:blipFill rotWithShape="1">
          <a:blip r:embed="rId3" cstate="print">
            <a:extLst>
              <a:ext uri="{28A0092B-C50C-407E-A947-70E740481C1C}">
                <a14:useLocalDpi xmlns:a14="http://schemas.microsoft.com/office/drawing/2010/main" val="0"/>
              </a:ext>
            </a:extLst>
          </a:blip>
          <a:srcRect t="7102" b="1"/>
          <a:stretch/>
        </p:blipFill>
        <p:spPr>
          <a:xfrm>
            <a:off x="7938" y="0"/>
            <a:ext cx="9121775" cy="6858000"/>
          </a:xfrm>
          <a:prstGeom prst="rect">
            <a:avLst/>
          </a:prstGeom>
        </p:spPr>
      </p:pic>
      <p:sp>
        <p:nvSpPr>
          <p:cNvPr id="2" name="Title 1"/>
          <p:cNvSpPr>
            <a:spLocks noGrp="1"/>
          </p:cNvSpPr>
          <p:nvPr>
            <p:ph type="title"/>
          </p:nvPr>
        </p:nvSpPr>
        <p:spPr>
          <a:xfrm>
            <a:off x="228600" y="152400"/>
            <a:ext cx="7086600" cy="990600"/>
          </a:xfrm>
        </p:spPr>
        <p:txBody>
          <a:bodyPr>
            <a:normAutofit/>
          </a:bodyPr>
          <a:lstStyle/>
          <a:p>
            <a:r>
              <a:rPr lang="en-US" sz="4400" dirty="0"/>
              <a:t>Living Trusts: Revocable</a:t>
            </a:r>
          </a:p>
        </p:txBody>
      </p:sp>
      <p:sp>
        <p:nvSpPr>
          <p:cNvPr id="3" name="Content Placeholder 2"/>
          <p:cNvSpPr>
            <a:spLocks noGrp="1"/>
          </p:cNvSpPr>
          <p:nvPr>
            <p:ph idx="1"/>
          </p:nvPr>
        </p:nvSpPr>
        <p:spPr>
          <a:xfrm>
            <a:off x="609600" y="1905000"/>
            <a:ext cx="8001000" cy="4572000"/>
          </a:xfrm>
        </p:spPr>
        <p:txBody>
          <a:bodyPr>
            <a:normAutofit fontScale="92500" lnSpcReduction="20000"/>
          </a:bodyPr>
          <a:lstStyle/>
          <a:p>
            <a:endParaRPr lang="en-US" sz="2400" dirty="0"/>
          </a:p>
          <a:p>
            <a:endParaRPr lang="en-US" sz="2400" dirty="0"/>
          </a:p>
          <a:p>
            <a:endParaRPr lang="en-US" sz="2400" dirty="0"/>
          </a:p>
          <a:p>
            <a:endParaRPr lang="en-US" sz="2400" dirty="0"/>
          </a:p>
          <a:p>
            <a:endParaRPr lang="en-US" sz="2400" dirty="0"/>
          </a:p>
          <a:p>
            <a:endParaRPr lang="en-US" dirty="0"/>
          </a:p>
          <a:p>
            <a:endParaRPr lang="en-US" sz="2200" i="1" dirty="0"/>
          </a:p>
          <a:p>
            <a:endParaRPr lang="en-US" sz="2200" i="1" dirty="0"/>
          </a:p>
          <a:p>
            <a:r>
              <a:rPr lang="en-US" sz="2200" b="1" i="1" dirty="0">
                <a:solidFill>
                  <a:schemeClr val="tx1"/>
                </a:solidFill>
              </a:rPr>
              <a:t>*Not everyone </a:t>
            </a:r>
            <a:r>
              <a:rPr lang="en-US" sz="2200" b="1" i="1" u="sng" dirty="0">
                <a:solidFill>
                  <a:schemeClr val="tx1"/>
                </a:solidFill>
              </a:rPr>
              <a:t>needs</a:t>
            </a:r>
            <a:r>
              <a:rPr lang="en-US" sz="2200" b="1" i="1" dirty="0">
                <a:solidFill>
                  <a:schemeClr val="tx1"/>
                </a:solidFill>
              </a:rPr>
              <a:t> a living trust!</a:t>
            </a:r>
          </a:p>
        </p:txBody>
      </p:sp>
      <p:graphicFrame>
        <p:nvGraphicFramePr>
          <p:cNvPr id="4" name="Table 3"/>
          <p:cNvGraphicFramePr>
            <a:graphicFrameLocks noGrp="1"/>
          </p:cNvGraphicFramePr>
          <p:nvPr>
            <p:extLst>
              <p:ext uri="{D42A27DB-BD31-4B8C-83A1-F6EECF244321}">
                <p14:modId xmlns:p14="http://schemas.microsoft.com/office/powerpoint/2010/main" val="2680536842"/>
              </p:ext>
            </p:extLst>
          </p:nvPr>
        </p:nvGraphicFramePr>
        <p:xfrm>
          <a:off x="228600" y="1524000"/>
          <a:ext cx="7086600" cy="432816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1066800">
                <a:tc>
                  <a:txBody>
                    <a:bodyPr/>
                    <a:lstStyle/>
                    <a:p>
                      <a:pPr algn="ctr"/>
                      <a:r>
                        <a:rPr lang="en-US" sz="2400" dirty="0"/>
                        <a:t>Reasons</a:t>
                      </a:r>
                      <a:r>
                        <a:rPr lang="en-US" sz="2400" baseline="0" dirty="0"/>
                        <a:t> you might want one*</a:t>
                      </a:r>
                      <a:endParaRPr lang="en-US" sz="2400" dirty="0"/>
                    </a:p>
                  </a:txBody>
                  <a:tcPr/>
                </a:tc>
                <a:tc>
                  <a:txBody>
                    <a:bodyPr/>
                    <a:lstStyle/>
                    <a:p>
                      <a:pPr algn="ctr"/>
                      <a:endParaRPr lang="en-US" sz="2400" dirty="0"/>
                    </a:p>
                    <a:p>
                      <a:pPr algn="ctr"/>
                      <a:r>
                        <a:rPr lang="en-US" sz="2400" dirty="0"/>
                        <a:t>Pros</a:t>
                      </a:r>
                    </a:p>
                  </a:txBody>
                  <a:tcPr/>
                </a:tc>
                <a:tc>
                  <a:txBody>
                    <a:bodyPr/>
                    <a:lstStyle/>
                    <a:p>
                      <a:pPr algn="ctr"/>
                      <a:endParaRPr lang="en-US" sz="2400" dirty="0"/>
                    </a:p>
                    <a:p>
                      <a:pPr algn="ctr"/>
                      <a:r>
                        <a:rPr lang="en-US" sz="2400" dirty="0"/>
                        <a:t>Cons</a:t>
                      </a:r>
                    </a:p>
                  </a:txBody>
                  <a:tcPr/>
                </a:tc>
                <a:extLst>
                  <a:ext uri="{0D108BD9-81ED-4DB2-BD59-A6C34878D82A}">
                    <a16:rowId xmlns:a16="http://schemas.microsoft.com/office/drawing/2014/main" val="10000"/>
                  </a:ext>
                </a:extLst>
              </a:tr>
              <a:tr h="982835">
                <a:tc>
                  <a:txBody>
                    <a:bodyPr/>
                    <a:lstStyle/>
                    <a:p>
                      <a:pPr marL="342900" indent="-342900" algn="l">
                        <a:buFont typeface="Arial" panose="020B0604020202020204" pitchFamily="34" charset="0"/>
                        <a:buChar char="•"/>
                      </a:pPr>
                      <a:r>
                        <a:rPr lang="en-US" sz="2000" b="1" dirty="0"/>
                        <a:t>To</a:t>
                      </a:r>
                      <a:r>
                        <a:rPr lang="en-US" sz="2000" b="1" baseline="0" dirty="0"/>
                        <a:t> manage assets “from the grave”</a:t>
                      </a:r>
                    </a:p>
                    <a:p>
                      <a:pPr marL="0" indent="0" algn="l">
                        <a:buFont typeface="Arial" panose="020B0604020202020204" pitchFamily="34" charset="0"/>
                        <a:buNone/>
                      </a:pPr>
                      <a:endParaRPr lang="en-US" sz="2000" b="1" baseline="0" dirty="0"/>
                    </a:p>
                    <a:p>
                      <a:pPr marL="342900" indent="-342900" algn="l">
                        <a:buFont typeface="Arial" panose="020B0604020202020204" pitchFamily="34" charset="0"/>
                        <a:buChar char="•"/>
                      </a:pPr>
                      <a:r>
                        <a:rPr lang="en-US" sz="2000" b="1" baseline="0" dirty="0"/>
                        <a:t>You don’t want your assets made public</a:t>
                      </a:r>
                      <a:endParaRPr lang="en-US" sz="2000" b="1" dirty="0"/>
                    </a:p>
                  </a:txBody>
                  <a:tcPr/>
                </a:tc>
                <a:tc>
                  <a:txBody>
                    <a:bodyPr/>
                    <a:lstStyle/>
                    <a:p>
                      <a:pPr marL="342900" indent="-342900" algn="l">
                        <a:buFont typeface="Arial" panose="020B0604020202020204" pitchFamily="34" charset="0"/>
                        <a:buChar char="•"/>
                      </a:pPr>
                      <a:r>
                        <a:rPr lang="en-US" sz="2000" b="1" baseline="0" dirty="0"/>
                        <a:t>You can change it</a:t>
                      </a:r>
                    </a:p>
                    <a:p>
                      <a:pPr marL="0" indent="0" algn="l">
                        <a:buFont typeface="Arial" panose="020B0604020202020204" pitchFamily="34" charset="0"/>
                        <a:buNone/>
                      </a:pPr>
                      <a:endParaRPr lang="en-US" sz="2000" b="1" baseline="0" dirty="0"/>
                    </a:p>
                    <a:p>
                      <a:pPr marL="342900" indent="-342900" algn="l">
                        <a:buFont typeface="Arial" panose="020B0604020202020204" pitchFamily="34" charset="0"/>
                        <a:buChar char="•"/>
                      </a:pPr>
                      <a:r>
                        <a:rPr lang="en-US" sz="2000" b="1" baseline="0" dirty="0"/>
                        <a:t>You are your own trustee,  name your successor</a:t>
                      </a:r>
                    </a:p>
                    <a:p>
                      <a:pPr marL="0" indent="0" algn="l">
                        <a:buFont typeface="Arial" panose="020B0604020202020204" pitchFamily="34" charset="0"/>
                        <a:buNone/>
                      </a:pPr>
                      <a:endParaRPr lang="en-US" sz="2000" b="1" baseline="0" dirty="0"/>
                    </a:p>
                    <a:p>
                      <a:pPr marL="342900" indent="-342900" algn="l">
                        <a:buFont typeface="Arial" panose="020B0604020202020204" pitchFamily="34" charset="0"/>
                        <a:buChar char="•"/>
                      </a:pPr>
                      <a:r>
                        <a:rPr lang="en-US" sz="2000" b="1" baseline="0" dirty="0"/>
                        <a:t>Harder to contest</a:t>
                      </a:r>
                      <a:endParaRPr lang="en-US" sz="2000" b="1" dirty="0"/>
                    </a:p>
                  </a:txBody>
                  <a:tcPr/>
                </a:tc>
                <a:tc>
                  <a:txBody>
                    <a:bodyPr/>
                    <a:lstStyle/>
                    <a:p>
                      <a:pPr marL="342900" indent="-342900" algn="l">
                        <a:buFont typeface="Arial" panose="020B0604020202020204" pitchFamily="34" charset="0"/>
                        <a:buChar char="•"/>
                      </a:pPr>
                      <a:r>
                        <a:rPr lang="en-US" sz="2000" b="1" dirty="0"/>
                        <a:t>Doesn’t save taxes</a:t>
                      </a:r>
                    </a:p>
                    <a:p>
                      <a:pPr marL="0" indent="0" algn="l">
                        <a:buFont typeface="Arial" panose="020B0604020202020204" pitchFamily="34" charset="0"/>
                        <a:buNone/>
                      </a:pPr>
                      <a:endParaRPr lang="en-US" sz="2000" b="1" dirty="0"/>
                    </a:p>
                    <a:p>
                      <a:pPr marL="342900" indent="-342900" algn="l">
                        <a:buFont typeface="Arial" panose="020B0604020202020204" pitchFamily="34" charset="0"/>
                        <a:buChar char="•"/>
                      </a:pPr>
                      <a:r>
                        <a:rPr lang="en-US" sz="2000" b="1" dirty="0"/>
                        <a:t>Can be complex to draw up and manage</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124312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tate Planning Workshop Slides_Draft">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Estate Planning Workshop Slides_Draft.thmx</Template>
  <TotalTime>3112</TotalTime>
  <Words>846</Words>
  <Application>Microsoft Office PowerPoint</Application>
  <PresentationFormat>On-screen Show (4:3)</PresentationFormat>
  <Paragraphs>112</Paragraphs>
  <Slides>17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Helvetica Neue</vt:lpstr>
      <vt:lpstr>News Gothic MT</vt:lpstr>
      <vt:lpstr>Wingdings</vt:lpstr>
      <vt:lpstr>Wingdings 2</vt:lpstr>
      <vt:lpstr>Estate Planning Workshop Slides_Draft</vt:lpstr>
      <vt:lpstr>Estate  Planning 101</vt:lpstr>
      <vt:lpstr>What is Estate Planning?</vt:lpstr>
      <vt:lpstr>PowerPoint Presentation</vt:lpstr>
      <vt:lpstr>PowerPoint Presentation</vt:lpstr>
      <vt:lpstr>PowerPoint Presentation</vt:lpstr>
      <vt:lpstr>Components of a Good Estate Plan</vt:lpstr>
      <vt:lpstr>Per Capita vs. Per Stirpes</vt:lpstr>
      <vt:lpstr>Probate Court</vt:lpstr>
      <vt:lpstr>Living Trusts: Revocable</vt:lpstr>
      <vt:lpstr>Living Trusts: Irrevocable</vt:lpstr>
      <vt:lpstr>SPECIAL NEEDS TRUST </vt:lpstr>
      <vt:lpstr>DURABLE POWER OF ATTORNEY</vt:lpstr>
      <vt:lpstr>ADVANCE DIRECTIVE FOR HEALTHCARE / LIVING WILL</vt:lpstr>
      <vt:lpstr>Basics of a good Estate Plan</vt:lpstr>
      <vt:lpstr>COMPLIMENTARY 1 HOUR CONSULTATION</vt:lpstr>
      <vt:lpstr>Upcoming Financial Workshop Topics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Baby Boomers need to know about RMDs</dc:title>
  <dc:creator>Ken Stroebel</dc:creator>
  <cp:lastModifiedBy>Sara Flores</cp:lastModifiedBy>
  <cp:revision>251</cp:revision>
  <cp:lastPrinted>2019-01-14T16:06:34Z</cp:lastPrinted>
  <dcterms:created xsi:type="dcterms:W3CDTF">2013-04-10T20:08:17Z</dcterms:created>
  <dcterms:modified xsi:type="dcterms:W3CDTF">2022-02-18T17:11:50Z</dcterms:modified>
</cp:coreProperties>
</file>